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handoutMasterIdLst>
    <p:handoutMasterId r:id="rId17"/>
  </p:handoutMasterIdLst>
  <p:sldIdLst>
    <p:sldId id="256" r:id="rId2"/>
    <p:sldId id="273" r:id="rId3"/>
    <p:sldId id="268" r:id="rId4"/>
    <p:sldId id="270" r:id="rId5"/>
    <p:sldId id="266" r:id="rId6"/>
    <p:sldId id="271" r:id="rId7"/>
    <p:sldId id="274" r:id="rId8"/>
    <p:sldId id="263" r:id="rId9"/>
    <p:sldId id="267" r:id="rId10"/>
    <p:sldId id="259" r:id="rId11"/>
    <p:sldId id="264" r:id="rId12"/>
    <p:sldId id="258" r:id="rId13"/>
    <p:sldId id="261"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68593" autoAdjust="0"/>
  </p:normalViewPr>
  <p:slideViewPr>
    <p:cSldViewPr snapToGrid="0">
      <p:cViewPr varScale="1">
        <p:scale>
          <a:sx n="62" d="100"/>
          <a:sy n="62" d="100"/>
        </p:scale>
        <p:origin x="1656" y="60"/>
      </p:cViewPr>
      <p:guideLst/>
    </p:cSldViewPr>
  </p:slideViewPr>
  <p:notesTextViewPr>
    <p:cViewPr>
      <p:scale>
        <a:sx n="1" d="1"/>
        <a:sy n="1" d="1"/>
      </p:scale>
      <p:origin x="0" y="0"/>
    </p:cViewPr>
  </p:notesTextViewPr>
  <p:notesViewPr>
    <p:cSldViewPr snapToGrid="0">
      <p:cViewPr varScale="1">
        <p:scale>
          <a:sx n="69" d="100"/>
          <a:sy n="69" d="100"/>
        </p:scale>
        <p:origin x="32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18E24-CCAE-49C4-B9FA-C412C4D41416}" type="doc">
      <dgm:prSet loTypeId="urn:microsoft.com/office/officeart/2005/8/layout/hList9" loCatId="list" qsTypeId="urn:microsoft.com/office/officeart/2005/8/quickstyle/3d2" qsCatId="3D" csTypeId="urn:microsoft.com/office/officeart/2005/8/colors/accent1_2" csCatId="accent1" phldr="1"/>
      <dgm:spPr/>
      <dgm:t>
        <a:bodyPr/>
        <a:lstStyle/>
        <a:p>
          <a:endParaRPr lang="fr-FR"/>
        </a:p>
      </dgm:t>
    </dgm:pt>
    <dgm:pt modelId="{D3524561-671B-45BE-A001-C28319E3B059}">
      <dgm:prSet phldrT="[Texte]"/>
      <dgm:spPr/>
      <dgm:t>
        <a:bodyPr/>
        <a:lstStyle/>
        <a:p>
          <a:r>
            <a:rPr lang="fr-FR"/>
            <a:t>Pourquoi?</a:t>
          </a:r>
        </a:p>
      </dgm:t>
    </dgm:pt>
    <dgm:pt modelId="{D0B4B66A-3888-44A0-9FEB-E53755F8E3AB}" type="parTrans" cxnId="{A6A42CAA-BA49-468D-903A-DD1458F121F3}">
      <dgm:prSet/>
      <dgm:spPr/>
      <dgm:t>
        <a:bodyPr/>
        <a:lstStyle/>
        <a:p>
          <a:endParaRPr lang="fr-FR"/>
        </a:p>
      </dgm:t>
    </dgm:pt>
    <dgm:pt modelId="{E90F3FED-9B93-4F37-A3B9-F499E48B63CF}" type="sibTrans" cxnId="{A6A42CAA-BA49-468D-903A-DD1458F121F3}">
      <dgm:prSet/>
      <dgm:spPr/>
      <dgm:t>
        <a:bodyPr/>
        <a:lstStyle/>
        <a:p>
          <a:endParaRPr lang="fr-FR"/>
        </a:p>
      </dgm:t>
    </dgm:pt>
    <dgm:pt modelId="{E84922E1-31BE-46AC-9825-48B141A4CE29}">
      <dgm:prSet phldrT="[Texte]"/>
      <dgm:spPr/>
      <dgm:t>
        <a:bodyPr/>
        <a:lstStyle/>
        <a:p>
          <a:r>
            <a:rPr lang="fr-FR"/>
            <a:t>Difficultés d’échelle?</a:t>
          </a:r>
        </a:p>
      </dgm:t>
    </dgm:pt>
    <dgm:pt modelId="{DD6940AB-0F56-4A4A-B9AA-BF117BDFF2A2}" type="parTrans" cxnId="{8612771C-8380-422C-AFD5-3F7C686C77F2}">
      <dgm:prSet/>
      <dgm:spPr/>
      <dgm:t>
        <a:bodyPr/>
        <a:lstStyle/>
        <a:p>
          <a:endParaRPr lang="fr-FR"/>
        </a:p>
      </dgm:t>
    </dgm:pt>
    <dgm:pt modelId="{46D5408C-1C20-4816-857F-897C9074A43B}" type="sibTrans" cxnId="{8612771C-8380-422C-AFD5-3F7C686C77F2}">
      <dgm:prSet/>
      <dgm:spPr/>
      <dgm:t>
        <a:bodyPr/>
        <a:lstStyle/>
        <a:p>
          <a:endParaRPr lang="fr-FR"/>
        </a:p>
      </dgm:t>
    </dgm:pt>
    <dgm:pt modelId="{742EF128-D697-4127-A772-016B41BA2AA3}">
      <dgm:prSet phldrT="[Texte]"/>
      <dgm:spPr/>
      <dgm:t>
        <a:bodyPr/>
        <a:lstStyle/>
        <a:p>
          <a:r>
            <a:rPr lang="fr-FR"/>
            <a:t>Avantages des regroupements régionaux.</a:t>
          </a:r>
        </a:p>
      </dgm:t>
    </dgm:pt>
    <dgm:pt modelId="{7CC25E6D-CEE9-4760-9856-0D672E4E8CD2}" type="parTrans" cxnId="{38BD7E1D-0AFC-4715-B3B2-27584BCDBDD1}">
      <dgm:prSet/>
      <dgm:spPr/>
      <dgm:t>
        <a:bodyPr/>
        <a:lstStyle/>
        <a:p>
          <a:endParaRPr lang="fr-FR"/>
        </a:p>
      </dgm:t>
    </dgm:pt>
    <dgm:pt modelId="{989755CA-9FE4-45D5-96A6-E23F8BC1A8B4}" type="sibTrans" cxnId="{38BD7E1D-0AFC-4715-B3B2-27584BCDBDD1}">
      <dgm:prSet/>
      <dgm:spPr/>
      <dgm:t>
        <a:bodyPr/>
        <a:lstStyle/>
        <a:p>
          <a:endParaRPr lang="fr-FR"/>
        </a:p>
      </dgm:t>
    </dgm:pt>
    <dgm:pt modelId="{86E937A4-3614-4D31-8E59-D5FAD0E72F06}">
      <dgm:prSet phldrT="[Texte]"/>
      <dgm:spPr/>
      <dgm:t>
        <a:bodyPr/>
        <a:lstStyle/>
        <a:p>
          <a:r>
            <a:rPr lang="fr-FR"/>
            <a:t>Organiser</a:t>
          </a:r>
        </a:p>
      </dgm:t>
    </dgm:pt>
    <dgm:pt modelId="{99945A70-6FE6-42B8-AFFA-2F12D1351CAD}" type="parTrans" cxnId="{2CE9259D-0CF0-46E6-910C-F752CAB7E381}">
      <dgm:prSet/>
      <dgm:spPr/>
      <dgm:t>
        <a:bodyPr/>
        <a:lstStyle/>
        <a:p>
          <a:endParaRPr lang="fr-FR"/>
        </a:p>
      </dgm:t>
    </dgm:pt>
    <dgm:pt modelId="{B34C737E-D777-4087-BDA5-9AEAEE30685C}" type="sibTrans" cxnId="{2CE9259D-0CF0-46E6-910C-F752CAB7E381}">
      <dgm:prSet/>
      <dgm:spPr/>
      <dgm:t>
        <a:bodyPr/>
        <a:lstStyle/>
        <a:p>
          <a:endParaRPr lang="fr-FR"/>
        </a:p>
      </dgm:t>
    </dgm:pt>
    <dgm:pt modelId="{11A801B6-E313-49A5-B6E3-C59705C2B069}">
      <dgm:prSet phldrT="[Texte]"/>
      <dgm:spPr/>
      <dgm:t>
        <a:bodyPr/>
        <a:lstStyle/>
        <a:p>
          <a:r>
            <a:rPr lang="fr-FR"/>
            <a:t>Fragmenter</a:t>
          </a:r>
        </a:p>
      </dgm:t>
    </dgm:pt>
    <dgm:pt modelId="{F5414B57-8084-4D93-AFC9-8A75D8AB2967}" type="parTrans" cxnId="{9CDA6AD3-62EC-460B-8147-31EDF15A1858}">
      <dgm:prSet/>
      <dgm:spPr/>
      <dgm:t>
        <a:bodyPr/>
        <a:lstStyle/>
        <a:p>
          <a:endParaRPr lang="fr-FR"/>
        </a:p>
      </dgm:t>
    </dgm:pt>
    <dgm:pt modelId="{5EE1B7C9-8605-4F5A-B9A2-BCDA354F6852}" type="sibTrans" cxnId="{9CDA6AD3-62EC-460B-8147-31EDF15A1858}">
      <dgm:prSet/>
      <dgm:spPr/>
      <dgm:t>
        <a:bodyPr/>
        <a:lstStyle/>
        <a:p>
          <a:endParaRPr lang="fr-FR"/>
        </a:p>
      </dgm:t>
    </dgm:pt>
    <dgm:pt modelId="{FF7D16A0-8C93-484C-B75B-2F0FD2D3F773}">
      <dgm:prSet phldrT="[Texte]"/>
      <dgm:spPr/>
      <dgm:t>
        <a:bodyPr/>
        <a:lstStyle/>
        <a:p>
          <a:r>
            <a:rPr lang="fr-FR"/>
            <a:t>Coopérer</a:t>
          </a:r>
        </a:p>
      </dgm:t>
    </dgm:pt>
    <dgm:pt modelId="{4252BA9D-29FB-400E-AD7B-D41219849C1E}" type="parTrans" cxnId="{7357B6F0-48B0-4319-93CE-2F08FBCEDF4E}">
      <dgm:prSet/>
      <dgm:spPr/>
      <dgm:t>
        <a:bodyPr/>
        <a:lstStyle/>
        <a:p>
          <a:endParaRPr lang="fr-FR"/>
        </a:p>
      </dgm:t>
    </dgm:pt>
    <dgm:pt modelId="{259FBF05-C8EF-42A1-AC92-3B7ACC2CDEBB}" type="sibTrans" cxnId="{7357B6F0-48B0-4319-93CE-2F08FBCEDF4E}">
      <dgm:prSet/>
      <dgm:spPr/>
      <dgm:t>
        <a:bodyPr/>
        <a:lstStyle/>
        <a:p>
          <a:endParaRPr lang="fr-FR"/>
        </a:p>
      </dgm:t>
    </dgm:pt>
    <dgm:pt modelId="{3EF4EFE1-0D3D-4A38-B48F-6AA3F79CB626}">
      <dgm:prSet/>
      <dgm:spPr/>
      <dgm:t>
        <a:bodyPr/>
        <a:lstStyle/>
        <a:p>
          <a:r>
            <a:rPr lang="fr-FR"/>
            <a:t>Démarche de sollicitation et de projet?</a:t>
          </a:r>
        </a:p>
      </dgm:t>
    </dgm:pt>
    <dgm:pt modelId="{C68FFAF1-F72D-4485-85A4-347CD1CA74AA}" type="parTrans" cxnId="{4C5C5342-8B83-40DF-AF38-238F1ACFDFCB}">
      <dgm:prSet/>
      <dgm:spPr/>
      <dgm:t>
        <a:bodyPr/>
        <a:lstStyle/>
        <a:p>
          <a:endParaRPr lang="fr-FR"/>
        </a:p>
      </dgm:t>
    </dgm:pt>
    <dgm:pt modelId="{9B10BBEB-10D6-41BC-8207-4652617C0F83}" type="sibTrans" cxnId="{4C5C5342-8B83-40DF-AF38-238F1ACFDFCB}">
      <dgm:prSet/>
      <dgm:spPr/>
      <dgm:t>
        <a:bodyPr/>
        <a:lstStyle/>
        <a:p>
          <a:endParaRPr lang="fr-FR"/>
        </a:p>
      </dgm:t>
    </dgm:pt>
    <dgm:pt modelId="{87CD66C5-BAB2-49BE-9AA2-FB3C436DF473}">
      <dgm:prSet/>
      <dgm:spPr/>
      <dgm:t>
        <a:bodyPr/>
        <a:lstStyle/>
        <a:p>
          <a:r>
            <a:rPr lang="fr-FR"/>
            <a:t>Hiérarchiser</a:t>
          </a:r>
        </a:p>
      </dgm:t>
    </dgm:pt>
    <dgm:pt modelId="{06C45FA0-DD67-4E32-B3A5-71E8DD104DD9}" type="parTrans" cxnId="{A31E9744-4258-4E19-85B2-B12C571BEEBA}">
      <dgm:prSet/>
      <dgm:spPr/>
      <dgm:t>
        <a:bodyPr/>
        <a:lstStyle/>
        <a:p>
          <a:endParaRPr lang="fr-FR"/>
        </a:p>
      </dgm:t>
    </dgm:pt>
    <dgm:pt modelId="{B3E04382-7BBA-45C5-98C1-D9170C4F33C3}" type="sibTrans" cxnId="{A31E9744-4258-4E19-85B2-B12C571BEEBA}">
      <dgm:prSet/>
      <dgm:spPr/>
      <dgm:t>
        <a:bodyPr/>
        <a:lstStyle/>
        <a:p>
          <a:endParaRPr lang="fr-FR"/>
        </a:p>
      </dgm:t>
    </dgm:pt>
    <dgm:pt modelId="{5022FADE-FBC6-4D71-84A5-4A72A92FA107}" type="pres">
      <dgm:prSet presAssocID="{1A018E24-CCAE-49C4-B9FA-C412C4D41416}" presName="list" presStyleCnt="0">
        <dgm:presLayoutVars>
          <dgm:dir/>
          <dgm:animLvl val="lvl"/>
        </dgm:presLayoutVars>
      </dgm:prSet>
      <dgm:spPr/>
    </dgm:pt>
    <dgm:pt modelId="{E9FA264D-3710-4EE6-92AE-662FF1F67789}" type="pres">
      <dgm:prSet presAssocID="{D3524561-671B-45BE-A001-C28319E3B059}" presName="posSpace" presStyleCnt="0"/>
      <dgm:spPr/>
    </dgm:pt>
    <dgm:pt modelId="{7EA08A20-7435-426D-A563-7E54B9733911}" type="pres">
      <dgm:prSet presAssocID="{D3524561-671B-45BE-A001-C28319E3B059}" presName="vertFlow" presStyleCnt="0"/>
      <dgm:spPr/>
    </dgm:pt>
    <dgm:pt modelId="{F7F0287B-0AD0-425E-A96D-875C9BCA512B}" type="pres">
      <dgm:prSet presAssocID="{D3524561-671B-45BE-A001-C28319E3B059}" presName="topSpace" presStyleCnt="0"/>
      <dgm:spPr/>
    </dgm:pt>
    <dgm:pt modelId="{6404A568-4EA5-49D9-8DED-FBF270C5E610}" type="pres">
      <dgm:prSet presAssocID="{D3524561-671B-45BE-A001-C28319E3B059}" presName="firstComp" presStyleCnt="0"/>
      <dgm:spPr/>
    </dgm:pt>
    <dgm:pt modelId="{124B82BE-88BC-4529-9A12-FA84AFA9F92F}" type="pres">
      <dgm:prSet presAssocID="{D3524561-671B-45BE-A001-C28319E3B059}" presName="firstChild" presStyleLbl="bgAccFollowNode1" presStyleIdx="0" presStyleCnt="6"/>
      <dgm:spPr/>
    </dgm:pt>
    <dgm:pt modelId="{FE641EF0-4EFB-4F28-9181-4582F527F350}" type="pres">
      <dgm:prSet presAssocID="{D3524561-671B-45BE-A001-C28319E3B059}" presName="firstChildTx" presStyleLbl="bgAccFollowNode1" presStyleIdx="0" presStyleCnt="6">
        <dgm:presLayoutVars>
          <dgm:bulletEnabled val="1"/>
        </dgm:presLayoutVars>
      </dgm:prSet>
      <dgm:spPr/>
    </dgm:pt>
    <dgm:pt modelId="{C97952F5-21CF-4C9A-A17E-CA7DF5205E47}" type="pres">
      <dgm:prSet presAssocID="{742EF128-D697-4127-A772-016B41BA2AA3}" presName="comp" presStyleCnt="0"/>
      <dgm:spPr/>
    </dgm:pt>
    <dgm:pt modelId="{4C09AE1D-3201-47D7-9BE8-F084463F9E0B}" type="pres">
      <dgm:prSet presAssocID="{742EF128-D697-4127-A772-016B41BA2AA3}" presName="child" presStyleLbl="bgAccFollowNode1" presStyleIdx="1" presStyleCnt="6"/>
      <dgm:spPr/>
    </dgm:pt>
    <dgm:pt modelId="{9AB34FA5-AD5E-4A42-B965-AAC76B25C012}" type="pres">
      <dgm:prSet presAssocID="{742EF128-D697-4127-A772-016B41BA2AA3}" presName="childTx" presStyleLbl="bgAccFollowNode1" presStyleIdx="1" presStyleCnt="6">
        <dgm:presLayoutVars>
          <dgm:bulletEnabled val="1"/>
        </dgm:presLayoutVars>
      </dgm:prSet>
      <dgm:spPr/>
    </dgm:pt>
    <dgm:pt modelId="{A75046EA-B29A-4D29-AAEE-5BA35DD7EDA3}" type="pres">
      <dgm:prSet presAssocID="{3EF4EFE1-0D3D-4A38-B48F-6AA3F79CB626}" presName="comp" presStyleCnt="0"/>
      <dgm:spPr/>
    </dgm:pt>
    <dgm:pt modelId="{461AE49C-D771-4FE8-B20E-79E3AB6DA9DD}" type="pres">
      <dgm:prSet presAssocID="{3EF4EFE1-0D3D-4A38-B48F-6AA3F79CB626}" presName="child" presStyleLbl="bgAccFollowNode1" presStyleIdx="2" presStyleCnt="6"/>
      <dgm:spPr/>
    </dgm:pt>
    <dgm:pt modelId="{E2E972C6-17D2-4275-A77E-4F3AE892DA36}" type="pres">
      <dgm:prSet presAssocID="{3EF4EFE1-0D3D-4A38-B48F-6AA3F79CB626}" presName="childTx" presStyleLbl="bgAccFollowNode1" presStyleIdx="2" presStyleCnt="6">
        <dgm:presLayoutVars>
          <dgm:bulletEnabled val="1"/>
        </dgm:presLayoutVars>
      </dgm:prSet>
      <dgm:spPr/>
    </dgm:pt>
    <dgm:pt modelId="{FDEEE3DD-3193-4AD3-8C44-3483BEA37704}" type="pres">
      <dgm:prSet presAssocID="{D3524561-671B-45BE-A001-C28319E3B059}" presName="negSpace" presStyleCnt="0"/>
      <dgm:spPr/>
    </dgm:pt>
    <dgm:pt modelId="{67A8E850-9C12-45F7-8600-B2B050DF4241}" type="pres">
      <dgm:prSet presAssocID="{D3524561-671B-45BE-A001-C28319E3B059}" presName="circle" presStyleLbl="node1" presStyleIdx="0" presStyleCnt="2"/>
      <dgm:spPr/>
    </dgm:pt>
    <dgm:pt modelId="{2627D393-7739-46B9-8617-217A7033D107}" type="pres">
      <dgm:prSet presAssocID="{E90F3FED-9B93-4F37-A3B9-F499E48B63CF}" presName="transSpace" presStyleCnt="0"/>
      <dgm:spPr/>
    </dgm:pt>
    <dgm:pt modelId="{F5325E02-EB57-42FD-A1CE-CB9BC731E07D}" type="pres">
      <dgm:prSet presAssocID="{86E937A4-3614-4D31-8E59-D5FAD0E72F06}" presName="posSpace" presStyleCnt="0"/>
      <dgm:spPr/>
    </dgm:pt>
    <dgm:pt modelId="{6DE304A6-1A11-4FDE-9391-2ADFCB3405E6}" type="pres">
      <dgm:prSet presAssocID="{86E937A4-3614-4D31-8E59-D5FAD0E72F06}" presName="vertFlow" presStyleCnt="0"/>
      <dgm:spPr/>
    </dgm:pt>
    <dgm:pt modelId="{13E50AF4-B65A-452E-8B72-16760F3F64C0}" type="pres">
      <dgm:prSet presAssocID="{86E937A4-3614-4D31-8E59-D5FAD0E72F06}" presName="topSpace" presStyleCnt="0"/>
      <dgm:spPr/>
    </dgm:pt>
    <dgm:pt modelId="{79FB391C-73E7-47F6-AF58-D0ED75973C1D}" type="pres">
      <dgm:prSet presAssocID="{86E937A4-3614-4D31-8E59-D5FAD0E72F06}" presName="firstComp" presStyleCnt="0"/>
      <dgm:spPr/>
    </dgm:pt>
    <dgm:pt modelId="{2839CAFD-F67E-48F5-8968-81C14CA855BF}" type="pres">
      <dgm:prSet presAssocID="{86E937A4-3614-4D31-8E59-D5FAD0E72F06}" presName="firstChild" presStyleLbl="bgAccFollowNode1" presStyleIdx="3" presStyleCnt="6"/>
      <dgm:spPr/>
    </dgm:pt>
    <dgm:pt modelId="{C06E5A42-38C1-4AC2-83E9-1B692F640718}" type="pres">
      <dgm:prSet presAssocID="{86E937A4-3614-4D31-8E59-D5FAD0E72F06}" presName="firstChildTx" presStyleLbl="bgAccFollowNode1" presStyleIdx="3" presStyleCnt="6">
        <dgm:presLayoutVars>
          <dgm:bulletEnabled val="1"/>
        </dgm:presLayoutVars>
      </dgm:prSet>
      <dgm:spPr/>
    </dgm:pt>
    <dgm:pt modelId="{7CD2406D-119C-4AAA-8B7B-421923C305CB}" type="pres">
      <dgm:prSet presAssocID="{FF7D16A0-8C93-484C-B75B-2F0FD2D3F773}" presName="comp" presStyleCnt="0"/>
      <dgm:spPr/>
    </dgm:pt>
    <dgm:pt modelId="{CC2F6F5B-65AB-4824-A990-DC02BF5E9012}" type="pres">
      <dgm:prSet presAssocID="{FF7D16A0-8C93-484C-B75B-2F0FD2D3F773}" presName="child" presStyleLbl="bgAccFollowNode1" presStyleIdx="4" presStyleCnt="6"/>
      <dgm:spPr/>
    </dgm:pt>
    <dgm:pt modelId="{9469F56D-A475-4495-B2A3-EE43245D3346}" type="pres">
      <dgm:prSet presAssocID="{FF7D16A0-8C93-484C-B75B-2F0FD2D3F773}" presName="childTx" presStyleLbl="bgAccFollowNode1" presStyleIdx="4" presStyleCnt="6">
        <dgm:presLayoutVars>
          <dgm:bulletEnabled val="1"/>
        </dgm:presLayoutVars>
      </dgm:prSet>
      <dgm:spPr/>
    </dgm:pt>
    <dgm:pt modelId="{215F082D-0416-4092-8E67-C69538EB2C81}" type="pres">
      <dgm:prSet presAssocID="{87CD66C5-BAB2-49BE-9AA2-FB3C436DF473}" presName="comp" presStyleCnt="0"/>
      <dgm:spPr/>
    </dgm:pt>
    <dgm:pt modelId="{AF56AE98-C647-46E8-8EBC-5F50AD1D45CD}" type="pres">
      <dgm:prSet presAssocID="{87CD66C5-BAB2-49BE-9AA2-FB3C436DF473}" presName="child" presStyleLbl="bgAccFollowNode1" presStyleIdx="5" presStyleCnt="6"/>
      <dgm:spPr/>
    </dgm:pt>
    <dgm:pt modelId="{819CB3F3-96ED-4BD8-8305-824F36723DA9}" type="pres">
      <dgm:prSet presAssocID="{87CD66C5-BAB2-49BE-9AA2-FB3C436DF473}" presName="childTx" presStyleLbl="bgAccFollowNode1" presStyleIdx="5" presStyleCnt="6">
        <dgm:presLayoutVars>
          <dgm:bulletEnabled val="1"/>
        </dgm:presLayoutVars>
      </dgm:prSet>
      <dgm:spPr/>
    </dgm:pt>
    <dgm:pt modelId="{86B01F80-F3B6-4BBD-AE28-F2176569DE61}" type="pres">
      <dgm:prSet presAssocID="{86E937A4-3614-4D31-8E59-D5FAD0E72F06}" presName="negSpace" presStyleCnt="0"/>
      <dgm:spPr/>
    </dgm:pt>
    <dgm:pt modelId="{849859B4-FEF7-435E-BD3E-9B27E6C25F66}" type="pres">
      <dgm:prSet presAssocID="{86E937A4-3614-4D31-8E59-D5FAD0E72F06}" presName="circle" presStyleLbl="node1" presStyleIdx="1" presStyleCnt="2"/>
      <dgm:spPr/>
    </dgm:pt>
  </dgm:ptLst>
  <dgm:cxnLst>
    <dgm:cxn modelId="{8612771C-8380-422C-AFD5-3F7C686C77F2}" srcId="{D3524561-671B-45BE-A001-C28319E3B059}" destId="{E84922E1-31BE-46AC-9825-48B141A4CE29}" srcOrd="0" destOrd="0" parTransId="{DD6940AB-0F56-4A4A-B9AA-BF117BDFF2A2}" sibTransId="{46D5408C-1C20-4816-857F-897C9074A43B}"/>
    <dgm:cxn modelId="{38BD7E1D-0AFC-4715-B3B2-27584BCDBDD1}" srcId="{D3524561-671B-45BE-A001-C28319E3B059}" destId="{742EF128-D697-4127-A772-016B41BA2AA3}" srcOrd="1" destOrd="0" parTransId="{7CC25E6D-CEE9-4760-9856-0D672E4E8CD2}" sibTransId="{989755CA-9FE4-45D5-96A6-E23F8BC1A8B4}"/>
    <dgm:cxn modelId="{F208EB23-48F1-49DE-BC5C-D4C77748ABF2}" type="presOf" srcId="{1A018E24-CCAE-49C4-B9FA-C412C4D41416}" destId="{5022FADE-FBC6-4D71-84A5-4A72A92FA107}" srcOrd="0" destOrd="0" presId="urn:microsoft.com/office/officeart/2005/8/layout/hList9"/>
    <dgm:cxn modelId="{9F124138-930A-4203-8E69-4803D748A925}" type="presOf" srcId="{3EF4EFE1-0D3D-4A38-B48F-6AA3F79CB626}" destId="{461AE49C-D771-4FE8-B20E-79E3AB6DA9DD}" srcOrd="0" destOrd="0" presId="urn:microsoft.com/office/officeart/2005/8/layout/hList9"/>
    <dgm:cxn modelId="{4C5C5342-8B83-40DF-AF38-238F1ACFDFCB}" srcId="{D3524561-671B-45BE-A001-C28319E3B059}" destId="{3EF4EFE1-0D3D-4A38-B48F-6AA3F79CB626}" srcOrd="2" destOrd="0" parTransId="{C68FFAF1-F72D-4485-85A4-347CD1CA74AA}" sibTransId="{9B10BBEB-10D6-41BC-8207-4652617C0F83}"/>
    <dgm:cxn modelId="{A31E9744-4258-4E19-85B2-B12C571BEEBA}" srcId="{86E937A4-3614-4D31-8E59-D5FAD0E72F06}" destId="{87CD66C5-BAB2-49BE-9AA2-FB3C436DF473}" srcOrd="2" destOrd="0" parTransId="{06C45FA0-DD67-4E32-B3A5-71E8DD104DD9}" sibTransId="{B3E04382-7BBA-45C5-98C1-D9170C4F33C3}"/>
    <dgm:cxn modelId="{2D25A764-3BBF-449F-A663-EA4BFF0D7C74}" type="presOf" srcId="{11A801B6-E313-49A5-B6E3-C59705C2B069}" destId="{2839CAFD-F67E-48F5-8968-81C14CA855BF}" srcOrd="0" destOrd="0" presId="urn:microsoft.com/office/officeart/2005/8/layout/hList9"/>
    <dgm:cxn modelId="{C3C56248-6DDA-4898-A5AD-96CDDC019DF1}" type="presOf" srcId="{742EF128-D697-4127-A772-016B41BA2AA3}" destId="{9AB34FA5-AD5E-4A42-B965-AAC76B25C012}" srcOrd="1" destOrd="0" presId="urn:microsoft.com/office/officeart/2005/8/layout/hList9"/>
    <dgm:cxn modelId="{8BFF226B-C640-4D23-AA42-1215E18145E9}" type="presOf" srcId="{FF7D16A0-8C93-484C-B75B-2F0FD2D3F773}" destId="{CC2F6F5B-65AB-4824-A990-DC02BF5E9012}" srcOrd="0" destOrd="0" presId="urn:microsoft.com/office/officeart/2005/8/layout/hList9"/>
    <dgm:cxn modelId="{A49C7A75-2909-4195-8235-D6A31A9F31EA}" type="presOf" srcId="{E84922E1-31BE-46AC-9825-48B141A4CE29}" destId="{124B82BE-88BC-4529-9A12-FA84AFA9F92F}" srcOrd="0" destOrd="0" presId="urn:microsoft.com/office/officeart/2005/8/layout/hList9"/>
    <dgm:cxn modelId="{CCF08F57-9E88-47CD-8AE0-BCB8B24A419E}" type="presOf" srcId="{3EF4EFE1-0D3D-4A38-B48F-6AA3F79CB626}" destId="{E2E972C6-17D2-4275-A77E-4F3AE892DA36}" srcOrd="1" destOrd="0" presId="urn:microsoft.com/office/officeart/2005/8/layout/hList9"/>
    <dgm:cxn modelId="{59A5D278-CAE6-403B-B199-5028FFA62A7B}" type="presOf" srcId="{E84922E1-31BE-46AC-9825-48B141A4CE29}" destId="{FE641EF0-4EFB-4F28-9181-4582F527F350}" srcOrd="1" destOrd="0" presId="urn:microsoft.com/office/officeart/2005/8/layout/hList9"/>
    <dgm:cxn modelId="{4A431F7B-35CB-4476-A7BD-9D08362A8452}" type="presOf" srcId="{87CD66C5-BAB2-49BE-9AA2-FB3C436DF473}" destId="{AF56AE98-C647-46E8-8EBC-5F50AD1D45CD}" srcOrd="0" destOrd="0" presId="urn:microsoft.com/office/officeart/2005/8/layout/hList9"/>
    <dgm:cxn modelId="{6916A585-DD3F-42E0-AE97-FE1C077137CA}" type="presOf" srcId="{11A801B6-E313-49A5-B6E3-C59705C2B069}" destId="{C06E5A42-38C1-4AC2-83E9-1B692F640718}" srcOrd="1" destOrd="0" presId="urn:microsoft.com/office/officeart/2005/8/layout/hList9"/>
    <dgm:cxn modelId="{2CE9259D-0CF0-46E6-910C-F752CAB7E381}" srcId="{1A018E24-CCAE-49C4-B9FA-C412C4D41416}" destId="{86E937A4-3614-4D31-8E59-D5FAD0E72F06}" srcOrd="1" destOrd="0" parTransId="{99945A70-6FE6-42B8-AFFA-2F12D1351CAD}" sibTransId="{B34C737E-D777-4087-BDA5-9AEAEE30685C}"/>
    <dgm:cxn modelId="{699BE69E-90F6-479C-9DCB-632317376286}" type="presOf" srcId="{FF7D16A0-8C93-484C-B75B-2F0FD2D3F773}" destId="{9469F56D-A475-4495-B2A3-EE43245D3346}" srcOrd="1" destOrd="0" presId="urn:microsoft.com/office/officeart/2005/8/layout/hList9"/>
    <dgm:cxn modelId="{E7A41FA0-947D-429F-B55A-599FA166254A}" type="presOf" srcId="{742EF128-D697-4127-A772-016B41BA2AA3}" destId="{4C09AE1D-3201-47D7-9BE8-F084463F9E0B}" srcOrd="0" destOrd="0" presId="urn:microsoft.com/office/officeart/2005/8/layout/hList9"/>
    <dgm:cxn modelId="{A6A42CAA-BA49-468D-903A-DD1458F121F3}" srcId="{1A018E24-CCAE-49C4-B9FA-C412C4D41416}" destId="{D3524561-671B-45BE-A001-C28319E3B059}" srcOrd="0" destOrd="0" parTransId="{D0B4B66A-3888-44A0-9FEB-E53755F8E3AB}" sibTransId="{E90F3FED-9B93-4F37-A3B9-F499E48B63CF}"/>
    <dgm:cxn modelId="{BB24CDD1-1877-4515-B646-22745DEFCADF}" type="presOf" srcId="{86E937A4-3614-4D31-8E59-D5FAD0E72F06}" destId="{849859B4-FEF7-435E-BD3E-9B27E6C25F66}" srcOrd="0" destOrd="0" presId="urn:microsoft.com/office/officeart/2005/8/layout/hList9"/>
    <dgm:cxn modelId="{9CDA6AD3-62EC-460B-8147-31EDF15A1858}" srcId="{86E937A4-3614-4D31-8E59-D5FAD0E72F06}" destId="{11A801B6-E313-49A5-B6E3-C59705C2B069}" srcOrd="0" destOrd="0" parTransId="{F5414B57-8084-4D93-AFC9-8A75D8AB2967}" sibTransId="{5EE1B7C9-8605-4F5A-B9A2-BCDA354F6852}"/>
    <dgm:cxn modelId="{7357B6F0-48B0-4319-93CE-2F08FBCEDF4E}" srcId="{86E937A4-3614-4D31-8E59-D5FAD0E72F06}" destId="{FF7D16A0-8C93-484C-B75B-2F0FD2D3F773}" srcOrd="1" destOrd="0" parTransId="{4252BA9D-29FB-400E-AD7B-D41219849C1E}" sibTransId="{259FBF05-C8EF-42A1-AC92-3B7ACC2CDEBB}"/>
    <dgm:cxn modelId="{78EC38F4-85B0-4FD4-A062-8EC2F77DFE07}" type="presOf" srcId="{87CD66C5-BAB2-49BE-9AA2-FB3C436DF473}" destId="{819CB3F3-96ED-4BD8-8305-824F36723DA9}" srcOrd="1" destOrd="0" presId="urn:microsoft.com/office/officeart/2005/8/layout/hList9"/>
    <dgm:cxn modelId="{C16A2EFD-7CB1-4DDE-9416-2184D0A4BEF8}" type="presOf" srcId="{D3524561-671B-45BE-A001-C28319E3B059}" destId="{67A8E850-9C12-45F7-8600-B2B050DF4241}" srcOrd="0" destOrd="0" presId="urn:microsoft.com/office/officeart/2005/8/layout/hList9"/>
    <dgm:cxn modelId="{D7E360E9-A61D-4247-AE7A-42D2F4B5E5CF}" type="presParOf" srcId="{5022FADE-FBC6-4D71-84A5-4A72A92FA107}" destId="{E9FA264D-3710-4EE6-92AE-662FF1F67789}" srcOrd="0" destOrd="0" presId="urn:microsoft.com/office/officeart/2005/8/layout/hList9"/>
    <dgm:cxn modelId="{A3961AFD-87EB-4D04-8ECA-5F220863F1CC}" type="presParOf" srcId="{5022FADE-FBC6-4D71-84A5-4A72A92FA107}" destId="{7EA08A20-7435-426D-A563-7E54B9733911}" srcOrd="1" destOrd="0" presId="urn:microsoft.com/office/officeart/2005/8/layout/hList9"/>
    <dgm:cxn modelId="{C5A2E089-317C-455C-9FFC-9B3582C83C8A}" type="presParOf" srcId="{7EA08A20-7435-426D-A563-7E54B9733911}" destId="{F7F0287B-0AD0-425E-A96D-875C9BCA512B}" srcOrd="0" destOrd="0" presId="urn:microsoft.com/office/officeart/2005/8/layout/hList9"/>
    <dgm:cxn modelId="{0101A1FA-11F5-4D29-B31B-500291E76B81}" type="presParOf" srcId="{7EA08A20-7435-426D-A563-7E54B9733911}" destId="{6404A568-4EA5-49D9-8DED-FBF270C5E610}" srcOrd="1" destOrd="0" presId="urn:microsoft.com/office/officeart/2005/8/layout/hList9"/>
    <dgm:cxn modelId="{8B5B6306-BEF1-4ED6-A09A-3FB2A52F2542}" type="presParOf" srcId="{6404A568-4EA5-49D9-8DED-FBF270C5E610}" destId="{124B82BE-88BC-4529-9A12-FA84AFA9F92F}" srcOrd="0" destOrd="0" presId="urn:microsoft.com/office/officeart/2005/8/layout/hList9"/>
    <dgm:cxn modelId="{58F9BA5F-D933-42B7-B0BD-181B1F20EBF2}" type="presParOf" srcId="{6404A568-4EA5-49D9-8DED-FBF270C5E610}" destId="{FE641EF0-4EFB-4F28-9181-4582F527F350}" srcOrd="1" destOrd="0" presId="urn:microsoft.com/office/officeart/2005/8/layout/hList9"/>
    <dgm:cxn modelId="{30DF481D-60FC-4A48-8A05-C5530E91DACF}" type="presParOf" srcId="{7EA08A20-7435-426D-A563-7E54B9733911}" destId="{C97952F5-21CF-4C9A-A17E-CA7DF5205E47}" srcOrd="2" destOrd="0" presId="urn:microsoft.com/office/officeart/2005/8/layout/hList9"/>
    <dgm:cxn modelId="{E24D5F95-E3B0-4582-AAC4-72C5E88F06EA}" type="presParOf" srcId="{C97952F5-21CF-4C9A-A17E-CA7DF5205E47}" destId="{4C09AE1D-3201-47D7-9BE8-F084463F9E0B}" srcOrd="0" destOrd="0" presId="urn:microsoft.com/office/officeart/2005/8/layout/hList9"/>
    <dgm:cxn modelId="{1D283A48-D15D-4C93-8F54-88AD343BD818}" type="presParOf" srcId="{C97952F5-21CF-4C9A-A17E-CA7DF5205E47}" destId="{9AB34FA5-AD5E-4A42-B965-AAC76B25C012}" srcOrd="1" destOrd="0" presId="urn:microsoft.com/office/officeart/2005/8/layout/hList9"/>
    <dgm:cxn modelId="{E0F620F3-D183-4FD8-B960-39F57B298138}" type="presParOf" srcId="{7EA08A20-7435-426D-A563-7E54B9733911}" destId="{A75046EA-B29A-4D29-AAEE-5BA35DD7EDA3}" srcOrd="3" destOrd="0" presId="urn:microsoft.com/office/officeart/2005/8/layout/hList9"/>
    <dgm:cxn modelId="{1D3BC9D8-2E22-4FD4-94DB-B6A41504A5A3}" type="presParOf" srcId="{A75046EA-B29A-4D29-AAEE-5BA35DD7EDA3}" destId="{461AE49C-D771-4FE8-B20E-79E3AB6DA9DD}" srcOrd="0" destOrd="0" presId="urn:microsoft.com/office/officeart/2005/8/layout/hList9"/>
    <dgm:cxn modelId="{3A4A3499-1E8B-42AC-9B13-7E79E4861C5E}" type="presParOf" srcId="{A75046EA-B29A-4D29-AAEE-5BA35DD7EDA3}" destId="{E2E972C6-17D2-4275-A77E-4F3AE892DA36}" srcOrd="1" destOrd="0" presId="urn:microsoft.com/office/officeart/2005/8/layout/hList9"/>
    <dgm:cxn modelId="{D6F5489D-A9B0-4B77-A1FC-D5763247629C}" type="presParOf" srcId="{5022FADE-FBC6-4D71-84A5-4A72A92FA107}" destId="{FDEEE3DD-3193-4AD3-8C44-3483BEA37704}" srcOrd="2" destOrd="0" presId="urn:microsoft.com/office/officeart/2005/8/layout/hList9"/>
    <dgm:cxn modelId="{B17CB15D-6BE1-448F-9821-C65A1CF8B05B}" type="presParOf" srcId="{5022FADE-FBC6-4D71-84A5-4A72A92FA107}" destId="{67A8E850-9C12-45F7-8600-B2B050DF4241}" srcOrd="3" destOrd="0" presId="urn:microsoft.com/office/officeart/2005/8/layout/hList9"/>
    <dgm:cxn modelId="{6C9CFA0B-4068-47C7-BFE9-1587CDE6F2E9}" type="presParOf" srcId="{5022FADE-FBC6-4D71-84A5-4A72A92FA107}" destId="{2627D393-7739-46B9-8617-217A7033D107}" srcOrd="4" destOrd="0" presId="urn:microsoft.com/office/officeart/2005/8/layout/hList9"/>
    <dgm:cxn modelId="{04245DA0-C093-4069-959B-54C5040A4456}" type="presParOf" srcId="{5022FADE-FBC6-4D71-84A5-4A72A92FA107}" destId="{F5325E02-EB57-42FD-A1CE-CB9BC731E07D}" srcOrd="5" destOrd="0" presId="urn:microsoft.com/office/officeart/2005/8/layout/hList9"/>
    <dgm:cxn modelId="{944851D7-3A5A-42C3-8869-1628E60CAA10}" type="presParOf" srcId="{5022FADE-FBC6-4D71-84A5-4A72A92FA107}" destId="{6DE304A6-1A11-4FDE-9391-2ADFCB3405E6}" srcOrd="6" destOrd="0" presId="urn:microsoft.com/office/officeart/2005/8/layout/hList9"/>
    <dgm:cxn modelId="{FA49CC9E-BE0A-430A-8A79-73E9567A8C50}" type="presParOf" srcId="{6DE304A6-1A11-4FDE-9391-2ADFCB3405E6}" destId="{13E50AF4-B65A-452E-8B72-16760F3F64C0}" srcOrd="0" destOrd="0" presId="urn:microsoft.com/office/officeart/2005/8/layout/hList9"/>
    <dgm:cxn modelId="{DFBEA205-743A-4840-B3D2-F7A0816B2D38}" type="presParOf" srcId="{6DE304A6-1A11-4FDE-9391-2ADFCB3405E6}" destId="{79FB391C-73E7-47F6-AF58-D0ED75973C1D}" srcOrd="1" destOrd="0" presId="urn:microsoft.com/office/officeart/2005/8/layout/hList9"/>
    <dgm:cxn modelId="{BE8D30DD-66A1-4A43-BBF8-819269FEF68E}" type="presParOf" srcId="{79FB391C-73E7-47F6-AF58-D0ED75973C1D}" destId="{2839CAFD-F67E-48F5-8968-81C14CA855BF}" srcOrd="0" destOrd="0" presId="urn:microsoft.com/office/officeart/2005/8/layout/hList9"/>
    <dgm:cxn modelId="{9C1C5137-46C7-47F8-8857-69860DBE6AFB}" type="presParOf" srcId="{79FB391C-73E7-47F6-AF58-D0ED75973C1D}" destId="{C06E5A42-38C1-4AC2-83E9-1B692F640718}" srcOrd="1" destOrd="0" presId="urn:microsoft.com/office/officeart/2005/8/layout/hList9"/>
    <dgm:cxn modelId="{5462FA4F-9A9C-4D17-9E4B-DA4AC564F126}" type="presParOf" srcId="{6DE304A6-1A11-4FDE-9391-2ADFCB3405E6}" destId="{7CD2406D-119C-4AAA-8B7B-421923C305CB}" srcOrd="2" destOrd="0" presId="urn:microsoft.com/office/officeart/2005/8/layout/hList9"/>
    <dgm:cxn modelId="{8687EDC4-1525-4DD4-9294-C350DE52CA9D}" type="presParOf" srcId="{7CD2406D-119C-4AAA-8B7B-421923C305CB}" destId="{CC2F6F5B-65AB-4824-A990-DC02BF5E9012}" srcOrd="0" destOrd="0" presId="urn:microsoft.com/office/officeart/2005/8/layout/hList9"/>
    <dgm:cxn modelId="{0E64AB0B-9431-45C5-BEA5-2CC771336315}" type="presParOf" srcId="{7CD2406D-119C-4AAA-8B7B-421923C305CB}" destId="{9469F56D-A475-4495-B2A3-EE43245D3346}" srcOrd="1" destOrd="0" presId="urn:microsoft.com/office/officeart/2005/8/layout/hList9"/>
    <dgm:cxn modelId="{8E057182-7E39-434F-A1CA-BDDA16B46AA1}" type="presParOf" srcId="{6DE304A6-1A11-4FDE-9391-2ADFCB3405E6}" destId="{215F082D-0416-4092-8E67-C69538EB2C81}" srcOrd="3" destOrd="0" presId="urn:microsoft.com/office/officeart/2005/8/layout/hList9"/>
    <dgm:cxn modelId="{BEE609F7-9497-4301-A4AD-563692E3443C}" type="presParOf" srcId="{215F082D-0416-4092-8E67-C69538EB2C81}" destId="{AF56AE98-C647-46E8-8EBC-5F50AD1D45CD}" srcOrd="0" destOrd="0" presId="urn:microsoft.com/office/officeart/2005/8/layout/hList9"/>
    <dgm:cxn modelId="{2A43506A-433C-45CB-83E9-D265DEAA2033}" type="presParOf" srcId="{215F082D-0416-4092-8E67-C69538EB2C81}" destId="{819CB3F3-96ED-4BD8-8305-824F36723DA9}" srcOrd="1" destOrd="0" presId="urn:microsoft.com/office/officeart/2005/8/layout/hList9"/>
    <dgm:cxn modelId="{406A8DD5-E03A-4F34-9585-596D543DC4E7}" type="presParOf" srcId="{5022FADE-FBC6-4D71-84A5-4A72A92FA107}" destId="{86B01F80-F3B6-4BBD-AE28-F2176569DE61}" srcOrd="7" destOrd="0" presId="urn:microsoft.com/office/officeart/2005/8/layout/hList9"/>
    <dgm:cxn modelId="{50CBDCA6-1B4C-4E8C-9232-B9181FCBA0DC}" type="presParOf" srcId="{5022FADE-FBC6-4D71-84A5-4A72A92FA107}" destId="{849859B4-FEF7-435E-BD3E-9B27E6C25F66}"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979F38-3AF3-4A8A-999A-8949F3509A68}" type="doc">
      <dgm:prSet loTypeId="urn:microsoft.com/office/officeart/2005/8/layout/default" loCatId="list" qsTypeId="urn:microsoft.com/office/officeart/2005/8/quickstyle/simple5" qsCatId="simple" csTypeId="urn:microsoft.com/office/officeart/2005/8/colors/colorful3" csCatId="colorful" phldr="1"/>
      <dgm:spPr/>
      <dgm:t>
        <a:bodyPr/>
        <a:lstStyle/>
        <a:p>
          <a:endParaRPr lang="fr-FR"/>
        </a:p>
      </dgm:t>
    </dgm:pt>
    <dgm:pt modelId="{C3F0A19C-AD09-44DD-BA7C-9AD8E502C644}">
      <dgm:prSet phldrT="[Texte]"/>
      <dgm:spPr/>
      <dgm:t>
        <a:bodyPr/>
        <a:lstStyle/>
        <a:p>
          <a:r>
            <a:rPr lang="fr-FR"/>
            <a:t>Proximité</a:t>
          </a:r>
        </a:p>
      </dgm:t>
    </dgm:pt>
    <dgm:pt modelId="{B8DC8FA5-6A7F-449A-ADED-20489791A2D2}" type="parTrans" cxnId="{4A568BA1-E623-4B26-9856-0EAF48E36D33}">
      <dgm:prSet/>
      <dgm:spPr/>
      <dgm:t>
        <a:bodyPr/>
        <a:lstStyle/>
        <a:p>
          <a:endParaRPr lang="fr-FR"/>
        </a:p>
      </dgm:t>
    </dgm:pt>
    <dgm:pt modelId="{878B7302-906F-4AE2-B7B7-21637FC6549C}" type="sibTrans" cxnId="{4A568BA1-E623-4B26-9856-0EAF48E36D33}">
      <dgm:prSet/>
      <dgm:spPr/>
      <dgm:t>
        <a:bodyPr/>
        <a:lstStyle/>
        <a:p>
          <a:endParaRPr lang="fr-FR"/>
        </a:p>
      </dgm:t>
    </dgm:pt>
    <dgm:pt modelId="{2D9A9B60-C868-45DC-A276-5874A78DF472}">
      <dgm:prSet phldrT="[Texte]"/>
      <dgm:spPr/>
      <dgm:t>
        <a:bodyPr/>
        <a:lstStyle/>
        <a:p>
          <a:r>
            <a:rPr lang="fr-FR"/>
            <a:t>Réduction organisationnelle</a:t>
          </a:r>
        </a:p>
      </dgm:t>
    </dgm:pt>
    <dgm:pt modelId="{49031F34-E876-4ABA-BBC8-2070DA788EAF}" type="parTrans" cxnId="{C2D97DF3-20E8-43E4-8136-AC0A90878321}">
      <dgm:prSet/>
      <dgm:spPr/>
      <dgm:t>
        <a:bodyPr/>
        <a:lstStyle/>
        <a:p>
          <a:endParaRPr lang="fr-FR"/>
        </a:p>
      </dgm:t>
    </dgm:pt>
    <dgm:pt modelId="{60D35B98-910A-4934-9AAA-DAEAD8B86EC1}" type="sibTrans" cxnId="{C2D97DF3-20E8-43E4-8136-AC0A90878321}">
      <dgm:prSet/>
      <dgm:spPr/>
      <dgm:t>
        <a:bodyPr/>
        <a:lstStyle/>
        <a:p>
          <a:endParaRPr lang="fr-FR"/>
        </a:p>
      </dgm:t>
    </dgm:pt>
    <dgm:pt modelId="{A19230D3-84D5-4930-9DAD-7F5AD51E2B58}">
      <dgm:prSet phldrT="[Texte]"/>
      <dgm:spPr/>
      <dgm:t>
        <a:bodyPr/>
        <a:lstStyle/>
        <a:p>
          <a:r>
            <a:rPr lang="fr-FR"/>
            <a:t>Coopération</a:t>
          </a:r>
        </a:p>
      </dgm:t>
    </dgm:pt>
    <dgm:pt modelId="{84DFFC10-06E3-4CF2-89FD-8394B201A565}" type="parTrans" cxnId="{48875D26-9F4C-4B08-B549-DA10A5756404}">
      <dgm:prSet/>
      <dgm:spPr/>
      <dgm:t>
        <a:bodyPr/>
        <a:lstStyle/>
        <a:p>
          <a:endParaRPr lang="fr-FR"/>
        </a:p>
      </dgm:t>
    </dgm:pt>
    <dgm:pt modelId="{053FC039-1228-4600-A707-F3E9FCDAC5B1}" type="sibTrans" cxnId="{48875D26-9F4C-4B08-B549-DA10A5756404}">
      <dgm:prSet/>
      <dgm:spPr/>
      <dgm:t>
        <a:bodyPr/>
        <a:lstStyle/>
        <a:p>
          <a:endParaRPr lang="fr-FR"/>
        </a:p>
      </dgm:t>
    </dgm:pt>
    <dgm:pt modelId="{1C01D690-BF54-47C7-B09E-DEA62F76BB58}">
      <dgm:prSet phldrT="[Texte]"/>
      <dgm:spPr/>
      <dgm:t>
        <a:bodyPr/>
        <a:lstStyle/>
        <a:p>
          <a:r>
            <a:rPr lang="fr-FR"/>
            <a:t>Pratiques existantes</a:t>
          </a:r>
        </a:p>
      </dgm:t>
    </dgm:pt>
    <dgm:pt modelId="{B155D824-668B-413A-BB67-0ECE0841E4B9}" type="parTrans" cxnId="{E41D1796-F55B-4A1E-AA8C-1A944E0C43C6}">
      <dgm:prSet/>
      <dgm:spPr/>
      <dgm:t>
        <a:bodyPr/>
        <a:lstStyle/>
        <a:p>
          <a:endParaRPr lang="fr-FR"/>
        </a:p>
      </dgm:t>
    </dgm:pt>
    <dgm:pt modelId="{9D30B1D7-7A24-46C7-93D7-C09B006B9424}" type="sibTrans" cxnId="{E41D1796-F55B-4A1E-AA8C-1A944E0C43C6}">
      <dgm:prSet/>
      <dgm:spPr/>
      <dgm:t>
        <a:bodyPr/>
        <a:lstStyle/>
        <a:p>
          <a:endParaRPr lang="fr-FR"/>
        </a:p>
      </dgm:t>
    </dgm:pt>
    <dgm:pt modelId="{03558ACC-AC4E-4A8F-B55F-CCBCAA851D78}">
      <dgm:prSet phldrT="[Texte]"/>
      <dgm:spPr/>
      <dgm:t>
        <a:bodyPr/>
        <a:lstStyle/>
        <a:p>
          <a:r>
            <a:rPr lang="fr-FR"/>
            <a:t>Culturelle</a:t>
          </a:r>
        </a:p>
      </dgm:t>
    </dgm:pt>
    <dgm:pt modelId="{957B2817-3687-40AD-ADA4-30E1E0E918FF}" type="parTrans" cxnId="{4361A56D-C199-469C-A5A4-96D0271B3DAC}">
      <dgm:prSet/>
      <dgm:spPr/>
      <dgm:t>
        <a:bodyPr/>
        <a:lstStyle/>
        <a:p>
          <a:endParaRPr lang="fr-FR"/>
        </a:p>
      </dgm:t>
    </dgm:pt>
    <dgm:pt modelId="{F20FA2D9-57F8-446C-8DEF-72F91A32667B}" type="sibTrans" cxnId="{4361A56D-C199-469C-A5A4-96D0271B3DAC}">
      <dgm:prSet/>
      <dgm:spPr/>
      <dgm:t>
        <a:bodyPr/>
        <a:lstStyle/>
        <a:p>
          <a:endParaRPr lang="fr-FR"/>
        </a:p>
      </dgm:t>
    </dgm:pt>
    <dgm:pt modelId="{B8BACD37-A5A3-4537-8DE8-ED9F7CBC9F47}">
      <dgm:prSet/>
      <dgm:spPr/>
      <dgm:t>
        <a:bodyPr/>
        <a:lstStyle/>
        <a:p>
          <a:r>
            <a:rPr lang="fr-FR"/>
            <a:t>Historique</a:t>
          </a:r>
        </a:p>
      </dgm:t>
    </dgm:pt>
    <dgm:pt modelId="{9749DEF7-6EB1-412E-92CA-8D4300030776}" type="parTrans" cxnId="{27D4C1C1-9390-4E69-98BC-6E1CEBCE392F}">
      <dgm:prSet/>
      <dgm:spPr/>
      <dgm:t>
        <a:bodyPr/>
        <a:lstStyle/>
        <a:p>
          <a:endParaRPr lang="fr-FR"/>
        </a:p>
      </dgm:t>
    </dgm:pt>
    <dgm:pt modelId="{FCD60EFD-38FF-445F-B892-CC32C2BB5115}" type="sibTrans" cxnId="{27D4C1C1-9390-4E69-98BC-6E1CEBCE392F}">
      <dgm:prSet/>
      <dgm:spPr/>
      <dgm:t>
        <a:bodyPr/>
        <a:lstStyle/>
        <a:p>
          <a:endParaRPr lang="fr-FR"/>
        </a:p>
      </dgm:t>
    </dgm:pt>
    <dgm:pt modelId="{78873B97-DD85-4A0A-81FF-1F18E8FBEFC9}">
      <dgm:prSet/>
      <dgm:spPr/>
      <dgm:t>
        <a:bodyPr/>
        <a:lstStyle/>
        <a:p>
          <a:r>
            <a:rPr lang="fr-FR"/>
            <a:t>Institutionnelle</a:t>
          </a:r>
        </a:p>
      </dgm:t>
    </dgm:pt>
    <dgm:pt modelId="{49BBAE69-4678-41F0-9A3B-367AEDCABDAB}" type="parTrans" cxnId="{242C2DC5-F457-45EF-B077-E373A0B07B1F}">
      <dgm:prSet/>
      <dgm:spPr/>
      <dgm:t>
        <a:bodyPr/>
        <a:lstStyle/>
        <a:p>
          <a:endParaRPr lang="fr-FR"/>
        </a:p>
      </dgm:t>
    </dgm:pt>
    <dgm:pt modelId="{8409A60D-D465-4A4B-8414-575EF7016A27}" type="sibTrans" cxnId="{242C2DC5-F457-45EF-B077-E373A0B07B1F}">
      <dgm:prSet/>
      <dgm:spPr/>
      <dgm:t>
        <a:bodyPr/>
        <a:lstStyle/>
        <a:p>
          <a:endParaRPr lang="fr-FR"/>
        </a:p>
      </dgm:t>
    </dgm:pt>
    <dgm:pt modelId="{D7250D63-1A8C-425E-8E83-96A35E04FD7B}" type="pres">
      <dgm:prSet presAssocID="{1F979F38-3AF3-4A8A-999A-8949F3509A68}" presName="diagram" presStyleCnt="0">
        <dgm:presLayoutVars>
          <dgm:dir/>
          <dgm:resizeHandles val="exact"/>
        </dgm:presLayoutVars>
      </dgm:prSet>
      <dgm:spPr/>
    </dgm:pt>
    <dgm:pt modelId="{FFCDD030-4733-419F-A2AD-98D1BDC39EA8}" type="pres">
      <dgm:prSet presAssocID="{C3F0A19C-AD09-44DD-BA7C-9AD8E502C644}" presName="node" presStyleLbl="node1" presStyleIdx="0" presStyleCnt="7">
        <dgm:presLayoutVars>
          <dgm:bulletEnabled val="1"/>
        </dgm:presLayoutVars>
      </dgm:prSet>
      <dgm:spPr/>
    </dgm:pt>
    <dgm:pt modelId="{0FDF4083-B499-43F8-8EE5-92F279E2504C}" type="pres">
      <dgm:prSet presAssocID="{878B7302-906F-4AE2-B7B7-21637FC6549C}" presName="sibTrans" presStyleCnt="0"/>
      <dgm:spPr/>
    </dgm:pt>
    <dgm:pt modelId="{B14CB8E6-7392-4E8B-9364-C43C8386C985}" type="pres">
      <dgm:prSet presAssocID="{2D9A9B60-C868-45DC-A276-5874A78DF472}" presName="node" presStyleLbl="node1" presStyleIdx="1" presStyleCnt="7">
        <dgm:presLayoutVars>
          <dgm:bulletEnabled val="1"/>
        </dgm:presLayoutVars>
      </dgm:prSet>
      <dgm:spPr/>
    </dgm:pt>
    <dgm:pt modelId="{8BEE7E77-01C1-49DC-A509-1B1BDB1530E6}" type="pres">
      <dgm:prSet presAssocID="{60D35B98-910A-4934-9AAA-DAEAD8B86EC1}" presName="sibTrans" presStyleCnt="0"/>
      <dgm:spPr/>
    </dgm:pt>
    <dgm:pt modelId="{EEEF2845-438A-4682-A0D2-98531EEBD4EC}" type="pres">
      <dgm:prSet presAssocID="{A19230D3-84D5-4930-9DAD-7F5AD51E2B58}" presName="node" presStyleLbl="node1" presStyleIdx="2" presStyleCnt="7">
        <dgm:presLayoutVars>
          <dgm:bulletEnabled val="1"/>
        </dgm:presLayoutVars>
      </dgm:prSet>
      <dgm:spPr/>
    </dgm:pt>
    <dgm:pt modelId="{9F4CA457-D95E-49E8-A5CB-2548174C8DF1}" type="pres">
      <dgm:prSet presAssocID="{053FC039-1228-4600-A707-F3E9FCDAC5B1}" presName="sibTrans" presStyleCnt="0"/>
      <dgm:spPr/>
    </dgm:pt>
    <dgm:pt modelId="{74104F0E-9FEA-4780-804E-9D24054C5021}" type="pres">
      <dgm:prSet presAssocID="{1C01D690-BF54-47C7-B09E-DEA62F76BB58}" presName="node" presStyleLbl="node1" presStyleIdx="3" presStyleCnt="7">
        <dgm:presLayoutVars>
          <dgm:bulletEnabled val="1"/>
        </dgm:presLayoutVars>
      </dgm:prSet>
      <dgm:spPr/>
    </dgm:pt>
    <dgm:pt modelId="{5E8B9786-DC71-441F-AB2B-CBB3E0D64763}" type="pres">
      <dgm:prSet presAssocID="{9D30B1D7-7A24-46C7-93D7-C09B006B9424}" presName="sibTrans" presStyleCnt="0"/>
      <dgm:spPr/>
    </dgm:pt>
    <dgm:pt modelId="{D319B045-2E4B-49B6-BDB2-67925F02035A}" type="pres">
      <dgm:prSet presAssocID="{03558ACC-AC4E-4A8F-B55F-CCBCAA851D78}" presName="node" presStyleLbl="node1" presStyleIdx="4" presStyleCnt="7">
        <dgm:presLayoutVars>
          <dgm:bulletEnabled val="1"/>
        </dgm:presLayoutVars>
      </dgm:prSet>
      <dgm:spPr/>
    </dgm:pt>
    <dgm:pt modelId="{DF40AF8E-75EE-41C1-B82F-193A5C9F6AE0}" type="pres">
      <dgm:prSet presAssocID="{F20FA2D9-57F8-446C-8DEF-72F91A32667B}" presName="sibTrans" presStyleCnt="0"/>
      <dgm:spPr/>
    </dgm:pt>
    <dgm:pt modelId="{F006C6B2-15F4-4AA6-BC42-22B03D8338DD}" type="pres">
      <dgm:prSet presAssocID="{B8BACD37-A5A3-4537-8DE8-ED9F7CBC9F47}" presName="node" presStyleLbl="node1" presStyleIdx="5" presStyleCnt="7">
        <dgm:presLayoutVars>
          <dgm:bulletEnabled val="1"/>
        </dgm:presLayoutVars>
      </dgm:prSet>
      <dgm:spPr/>
    </dgm:pt>
    <dgm:pt modelId="{5EF867F4-91B0-4B53-8743-668C68663630}" type="pres">
      <dgm:prSet presAssocID="{FCD60EFD-38FF-445F-B892-CC32C2BB5115}" presName="sibTrans" presStyleCnt="0"/>
      <dgm:spPr/>
    </dgm:pt>
    <dgm:pt modelId="{16BCD5D1-5B85-4378-9CE1-9ACEE5C85071}" type="pres">
      <dgm:prSet presAssocID="{78873B97-DD85-4A0A-81FF-1F18E8FBEFC9}" presName="node" presStyleLbl="node1" presStyleIdx="6" presStyleCnt="7">
        <dgm:presLayoutVars>
          <dgm:bulletEnabled val="1"/>
        </dgm:presLayoutVars>
      </dgm:prSet>
      <dgm:spPr/>
    </dgm:pt>
  </dgm:ptLst>
  <dgm:cxnLst>
    <dgm:cxn modelId="{2117C603-96FD-46E8-A611-0039493018C7}" type="presOf" srcId="{78873B97-DD85-4A0A-81FF-1F18E8FBEFC9}" destId="{16BCD5D1-5B85-4378-9CE1-9ACEE5C85071}" srcOrd="0" destOrd="0" presId="urn:microsoft.com/office/officeart/2005/8/layout/default"/>
    <dgm:cxn modelId="{3DD25E08-1052-4ADE-8EBF-7C80C8A04383}" type="presOf" srcId="{1F979F38-3AF3-4A8A-999A-8949F3509A68}" destId="{D7250D63-1A8C-425E-8E83-96A35E04FD7B}" srcOrd="0" destOrd="0" presId="urn:microsoft.com/office/officeart/2005/8/layout/default"/>
    <dgm:cxn modelId="{F5D09922-2F00-4D9A-AFBB-61533198AB9C}" type="presOf" srcId="{C3F0A19C-AD09-44DD-BA7C-9AD8E502C644}" destId="{FFCDD030-4733-419F-A2AD-98D1BDC39EA8}" srcOrd="0" destOrd="0" presId="urn:microsoft.com/office/officeart/2005/8/layout/default"/>
    <dgm:cxn modelId="{48875D26-9F4C-4B08-B549-DA10A5756404}" srcId="{1F979F38-3AF3-4A8A-999A-8949F3509A68}" destId="{A19230D3-84D5-4930-9DAD-7F5AD51E2B58}" srcOrd="2" destOrd="0" parTransId="{84DFFC10-06E3-4CF2-89FD-8394B201A565}" sibTransId="{053FC039-1228-4600-A707-F3E9FCDAC5B1}"/>
    <dgm:cxn modelId="{DFA47C2B-B999-4A06-B54B-369EDC0948F6}" type="presOf" srcId="{B8BACD37-A5A3-4537-8DE8-ED9F7CBC9F47}" destId="{F006C6B2-15F4-4AA6-BC42-22B03D8338DD}" srcOrd="0" destOrd="0" presId="urn:microsoft.com/office/officeart/2005/8/layout/default"/>
    <dgm:cxn modelId="{AD5E8B43-2022-441D-B113-F0B3EAA3F8BD}" type="presOf" srcId="{03558ACC-AC4E-4A8F-B55F-CCBCAA851D78}" destId="{D319B045-2E4B-49B6-BDB2-67925F02035A}" srcOrd="0" destOrd="0" presId="urn:microsoft.com/office/officeart/2005/8/layout/default"/>
    <dgm:cxn modelId="{4361A56D-C199-469C-A5A4-96D0271B3DAC}" srcId="{1F979F38-3AF3-4A8A-999A-8949F3509A68}" destId="{03558ACC-AC4E-4A8F-B55F-CCBCAA851D78}" srcOrd="4" destOrd="0" parTransId="{957B2817-3687-40AD-ADA4-30E1E0E918FF}" sibTransId="{F20FA2D9-57F8-446C-8DEF-72F91A32667B}"/>
    <dgm:cxn modelId="{E41D1796-F55B-4A1E-AA8C-1A944E0C43C6}" srcId="{1F979F38-3AF3-4A8A-999A-8949F3509A68}" destId="{1C01D690-BF54-47C7-B09E-DEA62F76BB58}" srcOrd="3" destOrd="0" parTransId="{B155D824-668B-413A-BB67-0ECE0841E4B9}" sibTransId="{9D30B1D7-7A24-46C7-93D7-C09B006B9424}"/>
    <dgm:cxn modelId="{4A568BA1-E623-4B26-9856-0EAF48E36D33}" srcId="{1F979F38-3AF3-4A8A-999A-8949F3509A68}" destId="{C3F0A19C-AD09-44DD-BA7C-9AD8E502C644}" srcOrd="0" destOrd="0" parTransId="{B8DC8FA5-6A7F-449A-ADED-20489791A2D2}" sibTransId="{878B7302-906F-4AE2-B7B7-21637FC6549C}"/>
    <dgm:cxn modelId="{BBDD3EA7-BCCB-4315-B560-5CAAD3DC11CD}" type="presOf" srcId="{A19230D3-84D5-4930-9DAD-7F5AD51E2B58}" destId="{EEEF2845-438A-4682-A0D2-98531EEBD4EC}" srcOrd="0" destOrd="0" presId="urn:microsoft.com/office/officeart/2005/8/layout/default"/>
    <dgm:cxn modelId="{27D4C1C1-9390-4E69-98BC-6E1CEBCE392F}" srcId="{1F979F38-3AF3-4A8A-999A-8949F3509A68}" destId="{B8BACD37-A5A3-4537-8DE8-ED9F7CBC9F47}" srcOrd="5" destOrd="0" parTransId="{9749DEF7-6EB1-412E-92CA-8D4300030776}" sibTransId="{FCD60EFD-38FF-445F-B892-CC32C2BB5115}"/>
    <dgm:cxn modelId="{1EA146C3-52F5-45F9-83CC-887B26F70FAB}" type="presOf" srcId="{2D9A9B60-C868-45DC-A276-5874A78DF472}" destId="{B14CB8E6-7392-4E8B-9364-C43C8386C985}" srcOrd="0" destOrd="0" presId="urn:microsoft.com/office/officeart/2005/8/layout/default"/>
    <dgm:cxn modelId="{242C2DC5-F457-45EF-B077-E373A0B07B1F}" srcId="{1F979F38-3AF3-4A8A-999A-8949F3509A68}" destId="{78873B97-DD85-4A0A-81FF-1F18E8FBEFC9}" srcOrd="6" destOrd="0" parTransId="{49BBAE69-4678-41F0-9A3B-367AEDCABDAB}" sibTransId="{8409A60D-D465-4A4B-8414-575EF7016A27}"/>
    <dgm:cxn modelId="{C2D97DF3-20E8-43E4-8136-AC0A90878321}" srcId="{1F979F38-3AF3-4A8A-999A-8949F3509A68}" destId="{2D9A9B60-C868-45DC-A276-5874A78DF472}" srcOrd="1" destOrd="0" parTransId="{49031F34-E876-4ABA-BBC8-2070DA788EAF}" sibTransId="{60D35B98-910A-4934-9AAA-DAEAD8B86EC1}"/>
    <dgm:cxn modelId="{B77F4BFD-9DBB-47AB-988A-C5E198E64EE7}" type="presOf" srcId="{1C01D690-BF54-47C7-B09E-DEA62F76BB58}" destId="{74104F0E-9FEA-4780-804E-9D24054C5021}" srcOrd="0" destOrd="0" presId="urn:microsoft.com/office/officeart/2005/8/layout/default"/>
    <dgm:cxn modelId="{F0A61700-BC30-41D7-986F-1BF95EE7B950}" type="presParOf" srcId="{D7250D63-1A8C-425E-8E83-96A35E04FD7B}" destId="{FFCDD030-4733-419F-A2AD-98D1BDC39EA8}" srcOrd="0" destOrd="0" presId="urn:microsoft.com/office/officeart/2005/8/layout/default"/>
    <dgm:cxn modelId="{CAB896FB-E3C8-4D97-984E-3EC327CEA37A}" type="presParOf" srcId="{D7250D63-1A8C-425E-8E83-96A35E04FD7B}" destId="{0FDF4083-B499-43F8-8EE5-92F279E2504C}" srcOrd="1" destOrd="0" presId="urn:microsoft.com/office/officeart/2005/8/layout/default"/>
    <dgm:cxn modelId="{6F1F9A9F-084A-4EF9-AD20-6B534E77116D}" type="presParOf" srcId="{D7250D63-1A8C-425E-8E83-96A35E04FD7B}" destId="{B14CB8E6-7392-4E8B-9364-C43C8386C985}" srcOrd="2" destOrd="0" presId="urn:microsoft.com/office/officeart/2005/8/layout/default"/>
    <dgm:cxn modelId="{FCF168A7-DC1B-4F43-BFC2-6BB94DD58202}" type="presParOf" srcId="{D7250D63-1A8C-425E-8E83-96A35E04FD7B}" destId="{8BEE7E77-01C1-49DC-A509-1B1BDB1530E6}" srcOrd="3" destOrd="0" presId="urn:microsoft.com/office/officeart/2005/8/layout/default"/>
    <dgm:cxn modelId="{6C1B9B59-03AF-4669-8770-090789A79FB0}" type="presParOf" srcId="{D7250D63-1A8C-425E-8E83-96A35E04FD7B}" destId="{EEEF2845-438A-4682-A0D2-98531EEBD4EC}" srcOrd="4" destOrd="0" presId="urn:microsoft.com/office/officeart/2005/8/layout/default"/>
    <dgm:cxn modelId="{1F0B1C72-D084-4E99-855F-0F2C05A12AA0}" type="presParOf" srcId="{D7250D63-1A8C-425E-8E83-96A35E04FD7B}" destId="{9F4CA457-D95E-49E8-A5CB-2548174C8DF1}" srcOrd="5" destOrd="0" presId="urn:microsoft.com/office/officeart/2005/8/layout/default"/>
    <dgm:cxn modelId="{9BE449E6-5E97-4E8E-A514-3E2FD0E66BB6}" type="presParOf" srcId="{D7250D63-1A8C-425E-8E83-96A35E04FD7B}" destId="{74104F0E-9FEA-4780-804E-9D24054C5021}" srcOrd="6" destOrd="0" presId="urn:microsoft.com/office/officeart/2005/8/layout/default"/>
    <dgm:cxn modelId="{149B836B-2824-4729-AA92-4231F7F5BA17}" type="presParOf" srcId="{D7250D63-1A8C-425E-8E83-96A35E04FD7B}" destId="{5E8B9786-DC71-441F-AB2B-CBB3E0D64763}" srcOrd="7" destOrd="0" presId="urn:microsoft.com/office/officeart/2005/8/layout/default"/>
    <dgm:cxn modelId="{CA0C40E6-4A3C-4CD1-BC8D-FD4AE807267F}" type="presParOf" srcId="{D7250D63-1A8C-425E-8E83-96A35E04FD7B}" destId="{D319B045-2E4B-49B6-BDB2-67925F02035A}" srcOrd="8" destOrd="0" presId="urn:microsoft.com/office/officeart/2005/8/layout/default"/>
    <dgm:cxn modelId="{4317A559-7528-442C-AE9D-82B6A006AC79}" type="presParOf" srcId="{D7250D63-1A8C-425E-8E83-96A35E04FD7B}" destId="{DF40AF8E-75EE-41C1-B82F-193A5C9F6AE0}" srcOrd="9" destOrd="0" presId="urn:microsoft.com/office/officeart/2005/8/layout/default"/>
    <dgm:cxn modelId="{06C31EB1-FA09-4AAA-83C8-64606A3DC0E2}" type="presParOf" srcId="{D7250D63-1A8C-425E-8E83-96A35E04FD7B}" destId="{F006C6B2-15F4-4AA6-BC42-22B03D8338DD}" srcOrd="10" destOrd="0" presId="urn:microsoft.com/office/officeart/2005/8/layout/default"/>
    <dgm:cxn modelId="{4E551BF1-220F-43D2-9440-C34FA5145F19}" type="presParOf" srcId="{D7250D63-1A8C-425E-8E83-96A35E04FD7B}" destId="{5EF867F4-91B0-4B53-8743-668C68663630}" srcOrd="11" destOrd="0" presId="urn:microsoft.com/office/officeart/2005/8/layout/default"/>
    <dgm:cxn modelId="{EE82D231-32B4-4D54-98BE-F581F633CD78}" type="presParOf" srcId="{D7250D63-1A8C-425E-8E83-96A35E04FD7B}" destId="{16BCD5D1-5B85-4378-9CE1-9ACEE5C85071}"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B82BE-88BC-4529-9A12-FA84AFA9F92F}">
      <dsp:nvSpPr>
        <dsp:cNvPr id="0" name=""/>
        <dsp:cNvSpPr/>
      </dsp:nvSpPr>
      <dsp:spPr>
        <a:xfrm>
          <a:off x="3350098" y="430090"/>
          <a:ext cx="1608388" cy="107279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None/>
          </a:pPr>
          <a:r>
            <a:rPr lang="fr-FR" sz="1500" kern="1200"/>
            <a:t>Difficultés d’échelle?</a:t>
          </a:r>
        </a:p>
      </dsp:txBody>
      <dsp:txXfrm>
        <a:off x="3607440" y="430090"/>
        <a:ext cx="1351046" cy="1072795"/>
      </dsp:txXfrm>
    </dsp:sp>
    <dsp:sp modelId="{4C09AE1D-3201-47D7-9BE8-F084463F9E0B}">
      <dsp:nvSpPr>
        <dsp:cNvPr id="0" name=""/>
        <dsp:cNvSpPr/>
      </dsp:nvSpPr>
      <dsp:spPr>
        <a:xfrm>
          <a:off x="3350098" y="1502885"/>
          <a:ext cx="1608388" cy="107279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None/>
          </a:pPr>
          <a:r>
            <a:rPr lang="fr-FR" sz="1500" kern="1200"/>
            <a:t>Avantages des regroupements régionaux.</a:t>
          </a:r>
        </a:p>
      </dsp:txBody>
      <dsp:txXfrm>
        <a:off x="3607440" y="1502885"/>
        <a:ext cx="1351046" cy="1072795"/>
      </dsp:txXfrm>
    </dsp:sp>
    <dsp:sp modelId="{461AE49C-D771-4FE8-B20E-79E3AB6DA9DD}">
      <dsp:nvSpPr>
        <dsp:cNvPr id="0" name=""/>
        <dsp:cNvSpPr/>
      </dsp:nvSpPr>
      <dsp:spPr>
        <a:xfrm>
          <a:off x="3350098" y="2575680"/>
          <a:ext cx="1608388" cy="107279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None/>
          </a:pPr>
          <a:r>
            <a:rPr lang="fr-FR" sz="1500" kern="1200"/>
            <a:t>Démarche de sollicitation et de projet?</a:t>
          </a:r>
        </a:p>
      </dsp:txBody>
      <dsp:txXfrm>
        <a:off x="3607440" y="2575680"/>
        <a:ext cx="1351046" cy="1072795"/>
      </dsp:txXfrm>
    </dsp:sp>
    <dsp:sp modelId="{67A8E850-9C12-45F7-8600-B2B050DF4241}">
      <dsp:nvSpPr>
        <dsp:cNvPr id="0" name=""/>
        <dsp:cNvSpPr/>
      </dsp:nvSpPr>
      <dsp:spPr>
        <a:xfrm>
          <a:off x="2492290" y="1186"/>
          <a:ext cx="1072258" cy="1072258"/>
        </a:xfrm>
        <a:prstGeom prst="ellipse">
          <a:avLst/>
        </a:prstGeom>
        <a:gradFill rotWithShape="0">
          <a:gsLst>
            <a:gs pos="0">
              <a:schemeClr val="accent1">
                <a:hueOff val="0"/>
                <a:satOff val="0"/>
                <a:lumOff val="0"/>
                <a:alphaOff val="0"/>
                <a:tint val="98000"/>
                <a:lumMod val="100000"/>
              </a:schemeClr>
            </a:gs>
            <a:gs pos="100000">
              <a:schemeClr val="accent1">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fr-FR" sz="1400" kern="1200"/>
            <a:t>Pourquoi?</a:t>
          </a:r>
        </a:p>
      </dsp:txBody>
      <dsp:txXfrm>
        <a:off x="2649319" y="158215"/>
        <a:ext cx="758200" cy="758200"/>
      </dsp:txXfrm>
    </dsp:sp>
    <dsp:sp modelId="{2839CAFD-F67E-48F5-8968-81C14CA855BF}">
      <dsp:nvSpPr>
        <dsp:cNvPr id="0" name=""/>
        <dsp:cNvSpPr/>
      </dsp:nvSpPr>
      <dsp:spPr>
        <a:xfrm>
          <a:off x="6030745" y="430090"/>
          <a:ext cx="1608388" cy="107279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None/>
          </a:pPr>
          <a:r>
            <a:rPr lang="fr-FR" sz="1500" kern="1200"/>
            <a:t>Fragmenter</a:t>
          </a:r>
        </a:p>
      </dsp:txBody>
      <dsp:txXfrm>
        <a:off x="6288087" y="430090"/>
        <a:ext cx="1351046" cy="1072795"/>
      </dsp:txXfrm>
    </dsp:sp>
    <dsp:sp modelId="{CC2F6F5B-65AB-4824-A990-DC02BF5E9012}">
      <dsp:nvSpPr>
        <dsp:cNvPr id="0" name=""/>
        <dsp:cNvSpPr/>
      </dsp:nvSpPr>
      <dsp:spPr>
        <a:xfrm>
          <a:off x="6030745" y="1502885"/>
          <a:ext cx="1608388" cy="107279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None/>
          </a:pPr>
          <a:r>
            <a:rPr lang="fr-FR" sz="1500" kern="1200"/>
            <a:t>Coopérer</a:t>
          </a:r>
        </a:p>
      </dsp:txBody>
      <dsp:txXfrm>
        <a:off x="6288087" y="1502885"/>
        <a:ext cx="1351046" cy="1072795"/>
      </dsp:txXfrm>
    </dsp:sp>
    <dsp:sp modelId="{AF56AE98-C647-46E8-8EBC-5F50AD1D45CD}">
      <dsp:nvSpPr>
        <dsp:cNvPr id="0" name=""/>
        <dsp:cNvSpPr/>
      </dsp:nvSpPr>
      <dsp:spPr>
        <a:xfrm>
          <a:off x="6030745" y="2575680"/>
          <a:ext cx="1608388" cy="107279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None/>
          </a:pPr>
          <a:r>
            <a:rPr lang="fr-FR" sz="1500" kern="1200"/>
            <a:t>Hiérarchiser</a:t>
          </a:r>
        </a:p>
      </dsp:txBody>
      <dsp:txXfrm>
        <a:off x="6288087" y="2575680"/>
        <a:ext cx="1351046" cy="1072795"/>
      </dsp:txXfrm>
    </dsp:sp>
    <dsp:sp modelId="{849859B4-FEF7-435E-BD3E-9B27E6C25F66}">
      <dsp:nvSpPr>
        <dsp:cNvPr id="0" name=""/>
        <dsp:cNvSpPr/>
      </dsp:nvSpPr>
      <dsp:spPr>
        <a:xfrm>
          <a:off x="5172938" y="1186"/>
          <a:ext cx="1072258" cy="1072258"/>
        </a:xfrm>
        <a:prstGeom prst="ellipse">
          <a:avLst/>
        </a:prstGeom>
        <a:gradFill rotWithShape="0">
          <a:gsLst>
            <a:gs pos="0">
              <a:schemeClr val="accent1">
                <a:hueOff val="0"/>
                <a:satOff val="0"/>
                <a:lumOff val="0"/>
                <a:alphaOff val="0"/>
                <a:tint val="98000"/>
                <a:lumMod val="100000"/>
              </a:schemeClr>
            </a:gs>
            <a:gs pos="100000">
              <a:schemeClr val="accent1">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fr-FR" sz="1400" kern="1200"/>
            <a:t>Organiser</a:t>
          </a:r>
        </a:p>
      </dsp:txBody>
      <dsp:txXfrm>
        <a:off x="5329967" y="158215"/>
        <a:ext cx="758200" cy="758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CDD030-4733-419F-A2AD-98D1BDC39EA8}">
      <dsp:nvSpPr>
        <dsp:cNvPr id="0" name=""/>
        <dsp:cNvSpPr/>
      </dsp:nvSpPr>
      <dsp:spPr>
        <a:xfrm>
          <a:off x="2968" y="294233"/>
          <a:ext cx="2354764" cy="1412858"/>
        </a:xfrm>
        <a:prstGeom prst="rect">
          <a:avLst/>
        </a:prstGeom>
        <a:gradFill rotWithShape="0">
          <a:gsLst>
            <a:gs pos="0">
              <a:schemeClr val="accent3">
                <a:hueOff val="0"/>
                <a:satOff val="0"/>
                <a:lumOff val="0"/>
                <a:alphaOff val="0"/>
                <a:tint val="98000"/>
                <a:lumMod val="100000"/>
              </a:schemeClr>
            </a:gs>
            <a:gs pos="100000">
              <a:schemeClr val="accent3">
                <a:hueOff val="0"/>
                <a:satOff val="0"/>
                <a:lumOff val="0"/>
                <a:alphaOff val="0"/>
                <a:shade val="88000"/>
                <a:lumMod val="88000"/>
              </a:schemeClr>
            </a:gs>
          </a:gsLst>
          <a:lin ang="5400000" scaled="1"/>
        </a:gra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a:t>Proximité</a:t>
          </a:r>
        </a:p>
      </dsp:txBody>
      <dsp:txXfrm>
        <a:off x="2968" y="294233"/>
        <a:ext cx="2354764" cy="1412858"/>
      </dsp:txXfrm>
    </dsp:sp>
    <dsp:sp modelId="{B14CB8E6-7392-4E8B-9364-C43C8386C985}">
      <dsp:nvSpPr>
        <dsp:cNvPr id="0" name=""/>
        <dsp:cNvSpPr/>
      </dsp:nvSpPr>
      <dsp:spPr>
        <a:xfrm>
          <a:off x="2593209" y="294233"/>
          <a:ext cx="2354764" cy="1412858"/>
        </a:xfrm>
        <a:prstGeom prst="rect">
          <a:avLst/>
        </a:prstGeom>
        <a:gradFill rotWithShape="0">
          <a:gsLst>
            <a:gs pos="0">
              <a:schemeClr val="accent3">
                <a:hueOff val="-635148"/>
                <a:satOff val="2533"/>
                <a:lumOff val="1765"/>
                <a:alphaOff val="0"/>
                <a:tint val="98000"/>
                <a:lumMod val="100000"/>
              </a:schemeClr>
            </a:gs>
            <a:gs pos="100000">
              <a:schemeClr val="accent3">
                <a:hueOff val="-635148"/>
                <a:satOff val="2533"/>
                <a:lumOff val="1765"/>
                <a:alphaOff val="0"/>
                <a:shade val="88000"/>
                <a:lumMod val="88000"/>
              </a:schemeClr>
            </a:gs>
          </a:gsLst>
          <a:lin ang="5400000" scaled="1"/>
        </a:gra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a:t>Réduction organisationnelle</a:t>
          </a:r>
        </a:p>
      </dsp:txBody>
      <dsp:txXfrm>
        <a:off x="2593209" y="294233"/>
        <a:ext cx="2354764" cy="1412858"/>
      </dsp:txXfrm>
    </dsp:sp>
    <dsp:sp modelId="{EEEF2845-438A-4682-A0D2-98531EEBD4EC}">
      <dsp:nvSpPr>
        <dsp:cNvPr id="0" name=""/>
        <dsp:cNvSpPr/>
      </dsp:nvSpPr>
      <dsp:spPr>
        <a:xfrm>
          <a:off x="5183450" y="294233"/>
          <a:ext cx="2354764" cy="1412858"/>
        </a:xfrm>
        <a:prstGeom prst="rect">
          <a:avLst/>
        </a:prstGeom>
        <a:gradFill rotWithShape="0">
          <a:gsLst>
            <a:gs pos="0">
              <a:schemeClr val="accent3">
                <a:hueOff val="-1270296"/>
                <a:satOff val="5066"/>
                <a:lumOff val="3529"/>
                <a:alphaOff val="0"/>
                <a:tint val="98000"/>
                <a:lumMod val="100000"/>
              </a:schemeClr>
            </a:gs>
            <a:gs pos="100000">
              <a:schemeClr val="accent3">
                <a:hueOff val="-1270296"/>
                <a:satOff val="5066"/>
                <a:lumOff val="3529"/>
                <a:alphaOff val="0"/>
                <a:shade val="88000"/>
                <a:lumMod val="88000"/>
              </a:schemeClr>
            </a:gs>
          </a:gsLst>
          <a:lin ang="5400000" scaled="1"/>
        </a:gra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a:t>Coopération</a:t>
          </a:r>
        </a:p>
      </dsp:txBody>
      <dsp:txXfrm>
        <a:off x="5183450" y="294233"/>
        <a:ext cx="2354764" cy="1412858"/>
      </dsp:txXfrm>
    </dsp:sp>
    <dsp:sp modelId="{74104F0E-9FEA-4780-804E-9D24054C5021}">
      <dsp:nvSpPr>
        <dsp:cNvPr id="0" name=""/>
        <dsp:cNvSpPr/>
      </dsp:nvSpPr>
      <dsp:spPr>
        <a:xfrm>
          <a:off x="7773692" y="294233"/>
          <a:ext cx="2354764" cy="1412858"/>
        </a:xfrm>
        <a:prstGeom prst="rect">
          <a:avLst/>
        </a:prstGeom>
        <a:gradFill rotWithShape="0">
          <a:gsLst>
            <a:gs pos="0">
              <a:schemeClr val="accent3">
                <a:hueOff val="-1905444"/>
                <a:satOff val="7599"/>
                <a:lumOff val="5294"/>
                <a:alphaOff val="0"/>
                <a:tint val="98000"/>
                <a:lumMod val="100000"/>
              </a:schemeClr>
            </a:gs>
            <a:gs pos="100000">
              <a:schemeClr val="accent3">
                <a:hueOff val="-1905444"/>
                <a:satOff val="7599"/>
                <a:lumOff val="5294"/>
                <a:alphaOff val="0"/>
                <a:shade val="88000"/>
                <a:lumMod val="88000"/>
              </a:schemeClr>
            </a:gs>
          </a:gsLst>
          <a:lin ang="5400000" scaled="1"/>
        </a:gra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a:t>Pratiques existantes</a:t>
          </a:r>
        </a:p>
      </dsp:txBody>
      <dsp:txXfrm>
        <a:off x="7773692" y="294233"/>
        <a:ext cx="2354764" cy="1412858"/>
      </dsp:txXfrm>
    </dsp:sp>
    <dsp:sp modelId="{D319B045-2E4B-49B6-BDB2-67925F02035A}">
      <dsp:nvSpPr>
        <dsp:cNvPr id="0" name=""/>
        <dsp:cNvSpPr/>
      </dsp:nvSpPr>
      <dsp:spPr>
        <a:xfrm>
          <a:off x="1298088" y="1942569"/>
          <a:ext cx="2354764" cy="1412858"/>
        </a:xfrm>
        <a:prstGeom prst="rect">
          <a:avLst/>
        </a:prstGeom>
        <a:gradFill rotWithShape="0">
          <a:gsLst>
            <a:gs pos="0">
              <a:schemeClr val="accent3">
                <a:hueOff val="-2540592"/>
                <a:satOff val="10132"/>
                <a:lumOff val="7059"/>
                <a:alphaOff val="0"/>
                <a:tint val="98000"/>
                <a:lumMod val="100000"/>
              </a:schemeClr>
            </a:gs>
            <a:gs pos="100000">
              <a:schemeClr val="accent3">
                <a:hueOff val="-2540592"/>
                <a:satOff val="10132"/>
                <a:lumOff val="7059"/>
                <a:alphaOff val="0"/>
                <a:shade val="88000"/>
                <a:lumMod val="88000"/>
              </a:schemeClr>
            </a:gs>
          </a:gsLst>
          <a:lin ang="5400000" scaled="1"/>
        </a:gra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a:t>Culturelle</a:t>
          </a:r>
        </a:p>
      </dsp:txBody>
      <dsp:txXfrm>
        <a:off x="1298088" y="1942569"/>
        <a:ext cx="2354764" cy="1412858"/>
      </dsp:txXfrm>
    </dsp:sp>
    <dsp:sp modelId="{F006C6B2-15F4-4AA6-BC42-22B03D8338DD}">
      <dsp:nvSpPr>
        <dsp:cNvPr id="0" name=""/>
        <dsp:cNvSpPr/>
      </dsp:nvSpPr>
      <dsp:spPr>
        <a:xfrm>
          <a:off x="3888330" y="1942569"/>
          <a:ext cx="2354764" cy="1412858"/>
        </a:xfrm>
        <a:prstGeom prst="rect">
          <a:avLst/>
        </a:prstGeom>
        <a:gradFill rotWithShape="0">
          <a:gsLst>
            <a:gs pos="0">
              <a:schemeClr val="accent3">
                <a:hueOff val="-3175740"/>
                <a:satOff val="12665"/>
                <a:lumOff val="8823"/>
                <a:alphaOff val="0"/>
                <a:tint val="98000"/>
                <a:lumMod val="100000"/>
              </a:schemeClr>
            </a:gs>
            <a:gs pos="100000">
              <a:schemeClr val="accent3">
                <a:hueOff val="-3175740"/>
                <a:satOff val="12665"/>
                <a:lumOff val="8823"/>
                <a:alphaOff val="0"/>
                <a:shade val="88000"/>
                <a:lumMod val="88000"/>
              </a:schemeClr>
            </a:gs>
          </a:gsLst>
          <a:lin ang="5400000" scaled="1"/>
        </a:gra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a:t>Historique</a:t>
          </a:r>
        </a:p>
      </dsp:txBody>
      <dsp:txXfrm>
        <a:off x="3888330" y="1942569"/>
        <a:ext cx="2354764" cy="1412858"/>
      </dsp:txXfrm>
    </dsp:sp>
    <dsp:sp modelId="{16BCD5D1-5B85-4378-9CE1-9ACEE5C85071}">
      <dsp:nvSpPr>
        <dsp:cNvPr id="0" name=""/>
        <dsp:cNvSpPr/>
      </dsp:nvSpPr>
      <dsp:spPr>
        <a:xfrm>
          <a:off x="6478571" y="1942569"/>
          <a:ext cx="2354764" cy="1412858"/>
        </a:xfrm>
        <a:prstGeom prst="rect">
          <a:avLst/>
        </a:prstGeom>
        <a:gradFill rotWithShape="0">
          <a:gsLst>
            <a:gs pos="0">
              <a:schemeClr val="accent3">
                <a:hueOff val="-3810888"/>
                <a:satOff val="15198"/>
                <a:lumOff val="10588"/>
                <a:alphaOff val="0"/>
                <a:tint val="98000"/>
                <a:lumMod val="100000"/>
              </a:schemeClr>
            </a:gs>
            <a:gs pos="100000">
              <a:schemeClr val="accent3">
                <a:hueOff val="-3810888"/>
                <a:satOff val="15198"/>
                <a:lumOff val="10588"/>
                <a:alphaOff val="0"/>
                <a:shade val="88000"/>
                <a:lumMod val="88000"/>
              </a:schemeClr>
            </a:gs>
          </a:gsLst>
          <a:lin ang="5400000" scaled="1"/>
        </a:gra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a:t>Institutionnelle</a:t>
          </a:r>
        </a:p>
      </dsp:txBody>
      <dsp:txXfrm>
        <a:off x="6478571" y="1942569"/>
        <a:ext cx="2354764" cy="1412858"/>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4F00FFF-F3A8-4779-AC65-C7499376E84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9DC1204D-1276-477D-80D0-05FE7CB4417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CD45F2-C902-457A-A8EB-4E6B5745BA87}" type="datetimeFigureOut">
              <a:rPr lang="fr-FR" smtClean="0"/>
              <a:t>13/12/2020</a:t>
            </a:fld>
            <a:endParaRPr lang="fr-FR"/>
          </a:p>
        </p:txBody>
      </p:sp>
      <p:sp>
        <p:nvSpPr>
          <p:cNvPr id="4" name="Espace réservé du pied de page 3">
            <a:extLst>
              <a:ext uri="{FF2B5EF4-FFF2-40B4-BE49-F238E27FC236}">
                <a16:creationId xmlns:a16="http://schemas.microsoft.com/office/drawing/2014/main" id="{E41AEF91-22C6-4771-A2B6-5540B47BE44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91586F38-9052-4493-8BBA-68B6800222E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68117B-D8EE-4614-BB5C-2EAF6CED3525}" type="slidenum">
              <a:rPr lang="fr-FR" smtClean="0"/>
              <a:t>‹N°›</a:t>
            </a:fld>
            <a:endParaRPr lang="fr-FR"/>
          </a:p>
        </p:txBody>
      </p:sp>
    </p:spTree>
    <p:extLst>
      <p:ext uri="{BB962C8B-B14F-4D97-AF65-F5344CB8AC3E}">
        <p14:creationId xmlns:p14="http://schemas.microsoft.com/office/powerpoint/2010/main" val="1392908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63E3D9-9025-4E73-97EC-F75E3AE56E26}" type="datetimeFigureOut">
              <a:rPr lang="fr-FR" smtClean="0"/>
              <a:t>13/12/2020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7C9B0A-DCE6-4199-A2C7-58EB3539ED36}" type="slidenum">
              <a:rPr lang="fr-FR" smtClean="0"/>
              <a:t>‹N°›</a:t>
            </a:fld>
            <a:endParaRPr lang="fr-FR"/>
          </a:p>
        </p:txBody>
      </p:sp>
    </p:spTree>
    <p:extLst>
      <p:ext uri="{BB962C8B-B14F-4D97-AF65-F5344CB8AC3E}">
        <p14:creationId xmlns:p14="http://schemas.microsoft.com/office/powerpoint/2010/main" val="2141974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a:p>
            <a:endParaRPr lang="fr-FR"/>
          </a:p>
          <a:p>
            <a:r>
              <a:rPr lang="fr-FR"/>
              <a:t>Fait territorial. Monnaies locales vision économique, mécanismes financiers hors sol. # territoire et espaces. Pas de définition standard même au niveau géographique. Limites de pouvoir ou limites floues. </a:t>
            </a:r>
          </a:p>
          <a:p>
            <a:r>
              <a:rPr lang="fr-FR"/>
              <a:t>Démarche géographique, maitrîse ou a minima connaissance du support physique qu’est l’espace au travers de laquelle on formule une intention (pouvoir, exploitation, gestion). Cette connaissance permet d’évaluer les éléments qui composent l’espace et de former les territoires en fonction d’intentions spécifiques (pouvoir, économie, préservation…) La géographie permet de comprendre la répartition des objets dans l’espace et de faire ressortir les disparités qu’elle peut ou non mettre en avant. Enfin elle est le préalable à une appropriation du territoire par des acteurs ou selon par une gouvernance partagée et donne lieu à des aménagements spécifiques qui vont permettre de favoriser certains ensembles du territoire ou de promouvoir une réduction des différences. </a:t>
            </a:r>
          </a:p>
          <a:p>
            <a:endParaRPr lang="fr-F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1</a:t>
            </a:fld>
            <a:endParaRPr lang="fr-FR"/>
          </a:p>
        </p:txBody>
      </p:sp>
    </p:spTree>
    <p:extLst>
      <p:ext uri="{BB962C8B-B14F-4D97-AF65-F5344CB8AC3E}">
        <p14:creationId xmlns:p14="http://schemas.microsoft.com/office/powerpoint/2010/main" val="2208543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Alors ici je prolonge ce qui avait déjà été évoqué plus sur la réappropriation du territoire qui devient territoire de pouvoir, d’intervention et de savoir citoyen, en composant ou non avec l’existant c’est-à-dire l’organisation administratative territoriale française. </a:t>
            </a: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11</a:t>
            </a:fld>
            <a:endParaRPr lang="fr-FR"/>
          </a:p>
        </p:txBody>
      </p:sp>
    </p:spTree>
    <p:extLst>
      <p:ext uri="{BB962C8B-B14F-4D97-AF65-F5344CB8AC3E}">
        <p14:creationId xmlns:p14="http://schemas.microsoft.com/office/powerpoint/2010/main" val="1855096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t>J’oppose ici les concept de coopération et d’organisation dans le sens où l’initiative venant du haut, propose-t-elle de mettre en œuvre un cadre coopératif qui malgré tout peut standardiser des outils, des processus ou bien organiser les monnaies locales adhérentes à ce processus par le haut.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p>
          <a:p>
            <a:pPr marL="0" marR="0" lvl="0" indent="0" algn="l" defTabSz="914400" rtl="0" eaLnBrk="1" fontAlgn="auto" latinLnBrk="0" hangingPunct="1">
              <a:lnSpc>
                <a:spcPct val="100000"/>
              </a:lnSpc>
              <a:spcBef>
                <a:spcPts val="0"/>
              </a:spcBef>
              <a:spcAft>
                <a:spcPts val="0"/>
              </a:spcAft>
              <a:buClrTx/>
              <a:buSzTx/>
              <a:buFontTx/>
              <a:buNone/>
              <a:tabLst/>
              <a:defRPr/>
            </a:pPr>
            <a:r>
              <a:rPr lang="fr-FR"/>
              <a:t>Doit-on poser une méthodologie de découpage des MLCC et ainsi découper de manière concerté tout le territoire français ou proposer une guide de découpage des monnaies qui tient compte et prépare les territoires économiques locaux en devenir? Quid des monnaies SOL? </a:t>
            </a:r>
          </a:p>
          <a:p>
            <a:endParaRPr lang="fr-FR"/>
          </a:p>
          <a:p>
            <a:r>
              <a:rPr lang="fr-FR"/>
              <a:t>La question du découpage administrative pose la question des rapports d’échelle, est-ce un rapport horizontal ou hiérarchique, est-ce que sont attribuées des compétences fixes ou à géométrie variable.</a:t>
            </a:r>
          </a:p>
          <a:p>
            <a:endParaRPr lang="fr-FR"/>
          </a:p>
          <a:p>
            <a:r>
              <a:rPr lang="fr-FR"/>
              <a:t>Enfin comment éviter les ruptures d’échelle et harmoniser les actions réalisées au niveau le plus local et les autres. Cela nécessite la mise en œuvre de systèmes de gouvernance et d’information qui vont nécessité des moyens humains et matériels.</a:t>
            </a:r>
          </a:p>
          <a:p>
            <a:r>
              <a:rPr lang="fr-FR"/>
              <a:t> </a:t>
            </a: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12</a:t>
            </a:fld>
            <a:endParaRPr lang="fr-FR"/>
          </a:p>
        </p:txBody>
      </p:sp>
    </p:spTree>
    <p:extLst>
      <p:ext uri="{BB962C8B-B14F-4D97-AF65-F5344CB8AC3E}">
        <p14:creationId xmlns:p14="http://schemas.microsoft.com/office/powerpoint/2010/main" val="1134313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2</a:t>
            </a:fld>
            <a:endParaRPr lang="fr-FR"/>
          </a:p>
        </p:txBody>
      </p:sp>
    </p:spTree>
    <p:extLst>
      <p:ext uri="{BB962C8B-B14F-4D97-AF65-F5344CB8AC3E}">
        <p14:creationId xmlns:p14="http://schemas.microsoft.com/office/powerpoint/2010/main" val="3486438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t>Quoi?</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Relocaliser interroge le territoire dans son rapport avec les systèmes économiques et notamment la mondialisation. D’où vient le concept de relocalisation? De la permaculture, de la décroissance? En tout cas elle appelle directement à la géographie à y répondre. La première expérience des sociétés industrielles concernant les monnaies locales c’est l’expérience de Wörgl qui est tout à fait géniale dans sa démarche de s’extraire des mécanismes économiques pour concevoir son propre modèle fondé uniquement sur la circulation monétaire. Elle n’intègre pas de ce que j’en connais le facteur géographique dans ses objectifs </a:t>
            </a:r>
          </a:p>
          <a:p>
            <a:endParaRPr lang="fr-FR"/>
          </a:p>
          <a:p>
            <a:r>
              <a:rPr lang="fr-FR"/>
              <a:t>Relocaliser interroge au niveau des processus d’évolution. Les Monnaies Locales interviennent sur des territoires, créant de facto de nouveaux territoires leurs territoires, des territoires d’action socio-économique, écologique qui sont aussi des territoires de savoir pour connaître les formes existant sur le territoires, les acteurs, l’organisation, les réseaux, l’accessibilité, le système productif, les savoir-faire etc. </a:t>
            </a:r>
          </a:p>
          <a:p>
            <a:endParaRPr lang="fr-FR"/>
          </a:p>
          <a:p>
            <a:r>
              <a:rPr lang="fr-FR"/>
              <a:t>La connaissance des objets menant à la mise en œuvre d’un projet ou non? Et cette connaissance des objet doit mener à une compréhension qui est propre aux acteurs locaux, doit amener à réfléchir de différentes manières dont deux semblent s’opposer. D’un côté le territoire façonné par la mondialisation, qui peut être considéré comme territoire subi et le territoire d’appropriation qu’on choisit ici la monnaie locale. Si les monnaies locales parlent de relocalisation. Est-ce qu’elles parlent de mettre en œuvre un projet local, une partie d’un projet local, dont la finalité serait la résilience, la maîtrise des processus, la gestion raisonnée des ressources, la satisfaction de l’essentiel des besoins conçue sur le territoire construit. </a:t>
            </a:r>
          </a:p>
          <a:p>
            <a:endParaRPr lang="fr-FR"/>
          </a:p>
          <a:p>
            <a:endParaRPr lang="fr-FR"/>
          </a:p>
          <a:p>
            <a:endParaRPr lang="fr-F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3</a:t>
            </a:fld>
            <a:endParaRPr lang="fr-FR"/>
          </a:p>
        </p:txBody>
      </p:sp>
    </p:spTree>
    <p:extLst>
      <p:ext uri="{BB962C8B-B14F-4D97-AF65-F5344CB8AC3E}">
        <p14:creationId xmlns:p14="http://schemas.microsoft.com/office/powerpoint/2010/main" val="1332181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Connaissance du territoire, responsabilité, maîtrise résilience. Richesse de la proximité relationnelle, confiance, mise en œuvre organisationnelles, solutions. </a:t>
            </a:r>
          </a:p>
          <a:p>
            <a:r>
              <a:rPr lang="fr-FR"/>
              <a:t>Conquête citoyenne sur le territoire. </a:t>
            </a: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4</a:t>
            </a:fld>
            <a:endParaRPr lang="fr-FR"/>
          </a:p>
        </p:txBody>
      </p:sp>
    </p:spTree>
    <p:extLst>
      <p:ext uri="{BB962C8B-B14F-4D97-AF65-F5344CB8AC3E}">
        <p14:creationId xmlns:p14="http://schemas.microsoft.com/office/powerpoint/2010/main" val="2514992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Pourquoi découper le territoire national? Difficultés de gestion mutualisée à l’échelle nationale?</a:t>
            </a:r>
          </a:p>
          <a:p>
            <a:pPr lvl="1"/>
            <a:r>
              <a:rPr lang="fr-FR"/>
              <a:t>Avantages de regroupements régionaux? (créer de l’implication, proximité relationnelle, mutualisation physiques, rencontres?)</a:t>
            </a:r>
          </a:p>
          <a:p>
            <a:r>
              <a:rPr lang="fr-FR"/>
              <a:t>Répondre à des territoires spécifiques institutionnels?</a:t>
            </a:r>
          </a:p>
          <a:p>
            <a:pPr lvl="1"/>
            <a:r>
              <a:rPr lang="fr-FR"/>
              <a:t>Démarche de sollicitation et de projets vers les régions</a:t>
            </a:r>
          </a:p>
          <a:p>
            <a:pPr lvl="1"/>
            <a:r>
              <a:rPr lang="fr-FR"/>
              <a:t>Sinon quoi?</a:t>
            </a:r>
          </a:p>
          <a:p>
            <a:endParaRPr lang="fr-FR"/>
          </a:p>
          <a:p>
            <a:r>
              <a:rPr lang="fr-FR"/>
              <a:t>Suite à ce que nous avons évoqué précédemment concernant la réappropriation des processus, qui peuvent impliquer une simplification avant de recomplexifier, l’idée de hiérarchiser mène à s’interroger sur des questions de direction hiérarchique et d’échelle. On conçoit le développement par le bas ou par le haut. </a:t>
            </a: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5</a:t>
            </a:fld>
            <a:endParaRPr lang="fr-FR"/>
          </a:p>
        </p:txBody>
      </p:sp>
    </p:spTree>
    <p:extLst>
      <p:ext uri="{BB962C8B-B14F-4D97-AF65-F5344CB8AC3E}">
        <p14:creationId xmlns:p14="http://schemas.microsoft.com/office/powerpoint/2010/main" val="3724669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a:effectLst/>
                <a:latin typeface="Calibri" panose="020F0502020204030204" pitchFamily="34" charset="0"/>
                <a:ea typeface="Calibri" panose="020F0502020204030204" pitchFamily="34" charset="0"/>
                <a:cs typeface="Times New Roman" panose="02020603050405020304" pitchFamily="18" charset="0"/>
              </a:rPr>
              <a:t>Comment?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a:effectLst/>
                <a:latin typeface="Calibri" panose="020F0502020204030204" pitchFamily="34" charset="0"/>
                <a:ea typeface="Calibri" panose="020F0502020204030204" pitchFamily="34" charset="0"/>
                <a:cs typeface="Times New Roman" panose="02020603050405020304" pitchFamily="18" charset="0"/>
              </a:rPr>
              <a:t>Quel processus? Vous pouvez choisir celui que je vous propose aujourd’hui ou en choisir un autre.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a:effectLst/>
                <a:latin typeface="Calibri" panose="020F0502020204030204" pitchFamily="34" charset="0"/>
                <a:ea typeface="Calibri" panose="020F0502020204030204" pitchFamily="34" charset="0"/>
                <a:cs typeface="Times New Roman" panose="02020603050405020304" pitchFamily="18" charset="0"/>
              </a:rPr>
              <a:t>Quelle démarche?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a:effectLst/>
                <a:latin typeface="Calibri" panose="020F0502020204030204" pitchFamily="34" charset="0"/>
                <a:ea typeface="Calibri" panose="020F0502020204030204" pitchFamily="34" charset="0"/>
                <a:cs typeface="Times New Roman" panose="02020603050405020304" pitchFamily="18" charset="0"/>
              </a:rPr>
              <a:t>Constat actuel</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a:effectLst/>
                <a:latin typeface="Calibri" panose="020F0502020204030204" pitchFamily="34" charset="0"/>
                <a:ea typeface="Calibri" panose="020F0502020204030204" pitchFamily="34" charset="0"/>
                <a:cs typeface="Times New Roman" panose="02020603050405020304" pitchFamily="18" charset="0"/>
              </a:rPr>
              <a:t>Deux niveaux d’entités la monnaie locale et sa présence sur le territoire et le réseau national des MLCC qui répond à différents besoins à resoudre par l’existence de ce réseau.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Se poser la question de l’objet du réseau des MLCC avant d’amorcer une démarche de découpage.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Se positionner sur les besoins c’est déjà poser une intention avant d’avoir posé les questions suivantes: pourquoi les monnaies locales? Pourquoi locale, quel projet pour quel territoire?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Importance du territoire.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Quel rapport ont les monnaies avec le territoire? Subir le territoire ou s’en emparer?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L’échelle pose la question de la capacité de gestion. Au-delà de quelle échelle telle compétence est-elle la plus performante par rapport à des objectifs posés.  A quel niveau formule-t-on des objectifs et dans quel sens?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Qu’est-ce que je veux pour le territoire ou bien comment je peux interroger le territoire pour créer un projet partagé. (Connaissance de l’environnement, interrogation des acteurs économiques, associatifs, outils collaboratifs).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t>Distinguer le système spatial qui comprend les éléments neutres (ressources, formes urbaines héritées, culture, économie première ou naturelle), du système économique qui a construit un modèle spatial orienté vers la satisfaction d’une économie mondialisée) pour construire un nouveau territoire.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p>
          <a:p>
            <a:pPr marL="0" marR="0" lvl="0" indent="0" algn="l" defTabSz="914400" rtl="0" eaLnBrk="1" fontAlgn="auto" latinLnBrk="0" hangingPunct="1">
              <a:lnSpc>
                <a:spcPct val="100000"/>
              </a:lnSpc>
              <a:spcBef>
                <a:spcPts val="0"/>
              </a:spcBef>
              <a:spcAft>
                <a:spcPts val="0"/>
              </a:spcAft>
              <a:buClrTx/>
              <a:buSzTx/>
              <a:buFontTx/>
              <a:buNone/>
              <a:tabLst/>
              <a:defRPr/>
            </a:pPr>
            <a:r>
              <a:rPr lang="fr-FR"/>
              <a:t>Donc après avoir pris connaissance de cette proposition d’organiseer le découpage je vous invite à regarder la carte pour simplement vous faire une idée de comment sont déjà réparties les monnaies locales et comment déjà si on devait faire des groupes avec ce qui nous apparait visuellement. </a:t>
            </a:r>
          </a:p>
          <a:p>
            <a:endParaRPr lang="fr-F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6</a:t>
            </a:fld>
            <a:endParaRPr lang="fr-FR"/>
          </a:p>
        </p:txBody>
      </p:sp>
    </p:spTree>
    <p:extLst>
      <p:ext uri="{BB962C8B-B14F-4D97-AF65-F5344CB8AC3E}">
        <p14:creationId xmlns:p14="http://schemas.microsoft.com/office/powerpoint/2010/main" val="355446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Vous avez déjà eu le questionnaire. </a:t>
            </a: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7</a:t>
            </a:fld>
            <a:endParaRPr lang="fr-FR"/>
          </a:p>
        </p:txBody>
      </p:sp>
    </p:spTree>
    <p:extLst>
      <p:ext uri="{BB962C8B-B14F-4D97-AF65-F5344CB8AC3E}">
        <p14:creationId xmlns:p14="http://schemas.microsoft.com/office/powerpoint/2010/main" val="2481101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Affiner le projet de relocalisation c’est sans doute mieux préparer les bases communes d’une coopération régionale et nationale en interrogeant son rapport au territoire et les modèles d’intervention et d’occupation de l’espace qui vont prolonger la circulation des monnaies locales. </a:t>
            </a: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9</a:t>
            </a:fld>
            <a:endParaRPr lang="fr-FR"/>
          </a:p>
        </p:txBody>
      </p:sp>
    </p:spTree>
    <p:extLst>
      <p:ext uri="{BB962C8B-B14F-4D97-AF65-F5344CB8AC3E}">
        <p14:creationId xmlns:p14="http://schemas.microsoft.com/office/powerpoint/2010/main" val="3743352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Connaissance du territoire, responsabilité, maîtrise résilience. Richesse de la proximité relationnelle, confiance, mise en œuvre organisationnelle, solutions. </a:t>
            </a:r>
          </a:p>
          <a:p>
            <a:r>
              <a:rPr lang="fr-FR"/>
              <a:t>Conquête citoyenne sur le territoire. </a:t>
            </a:r>
          </a:p>
        </p:txBody>
      </p:sp>
      <p:sp>
        <p:nvSpPr>
          <p:cNvPr id="4" name="Espace réservé du numéro de diapositive 3"/>
          <p:cNvSpPr>
            <a:spLocks noGrp="1"/>
          </p:cNvSpPr>
          <p:nvPr>
            <p:ph type="sldNum" sz="quarter" idx="5"/>
          </p:nvPr>
        </p:nvSpPr>
        <p:spPr/>
        <p:txBody>
          <a:bodyPr/>
          <a:lstStyle/>
          <a:p>
            <a:fld id="{E47C9B0A-DCE6-4199-A2C7-58EB3539ED36}" type="slidenum">
              <a:rPr lang="fr-FR" smtClean="0"/>
              <a:t>10</a:t>
            </a:fld>
            <a:endParaRPr lang="fr-FR"/>
          </a:p>
        </p:txBody>
      </p:sp>
    </p:spTree>
    <p:extLst>
      <p:ext uri="{BB962C8B-B14F-4D97-AF65-F5344CB8AC3E}">
        <p14:creationId xmlns:p14="http://schemas.microsoft.com/office/powerpoint/2010/main" val="700957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12/13/2020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97CE32-56F1-4CE1-A4D2-799CC4F02A7E}"/>
              </a:ext>
            </a:extLst>
          </p:cNvPr>
          <p:cNvSpPr>
            <a:spLocks noGrp="1"/>
          </p:cNvSpPr>
          <p:nvPr>
            <p:ph type="ctrTitle"/>
          </p:nvPr>
        </p:nvSpPr>
        <p:spPr/>
        <p:txBody>
          <a:bodyPr/>
          <a:lstStyle/>
          <a:p>
            <a:r>
              <a:rPr lang="fr-FR"/>
              <a:t>Les monnaies locales complémentaires</a:t>
            </a:r>
          </a:p>
        </p:txBody>
      </p:sp>
      <p:sp>
        <p:nvSpPr>
          <p:cNvPr id="3" name="Sous-titre 2">
            <a:extLst>
              <a:ext uri="{FF2B5EF4-FFF2-40B4-BE49-F238E27FC236}">
                <a16:creationId xmlns:a16="http://schemas.microsoft.com/office/drawing/2014/main" id="{F956974E-8F6C-4CA0-BA19-A25B5168B29A}"/>
              </a:ext>
            </a:extLst>
          </p:cNvPr>
          <p:cNvSpPr>
            <a:spLocks noGrp="1"/>
          </p:cNvSpPr>
          <p:nvPr>
            <p:ph type="subTitle" idx="1"/>
          </p:nvPr>
        </p:nvSpPr>
        <p:spPr/>
        <p:txBody>
          <a:bodyPr/>
          <a:lstStyle/>
          <a:p>
            <a:r>
              <a:rPr lang="fr-FR"/>
              <a:t>Quelles coopérations, pour quels territoires?</a:t>
            </a:r>
          </a:p>
        </p:txBody>
      </p:sp>
    </p:spTree>
    <p:extLst>
      <p:ext uri="{BB962C8B-B14F-4D97-AF65-F5344CB8AC3E}">
        <p14:creationId xmlns:p14="http://schemas.microsoft.com/office/powerpoint/2010/main" val="317554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09393-C6B0-4C4C-9B2C-011468553A37}"/>
              </a:ext>
            </a:extLst>
          </p:cNvPr>
          <p:cNvSpPr>
            <a:spLocks noGrp="1"/>
          </p:cNvSpPr>
          <p:nvPr>
            <p:ph type="title"/>
          </p:nvPr>
        </p:nvSpPr>
        <p:spPr/>
        <p:txBody>
          <a:bodyPr/>
          <a:lstStyle/>
          <a:p>
            <a:r>
              <a:rPr lang="fr-FR"/>
              <a:t>Territoire et projet</a:t>
            </a:r>
          </a:p>
        </p:txBody>
      </p:sp>
      <p:sp>
        <p:nvSpPr>
          <p:cNvPr id="3" name="Espace réservé du contenu 2">
            <a:extLst>
              <a:ext uri="{FF2B5EF4-FFF2-40B4-BE49-F238E27FC236}">
                <a16:creationId xmlns:a16="http://schemas.microsoft.com/office/drawing/2014/main" id="{3646AB97-3278-4AE4-90B7-8450C9EAD676}"/>
              </a:ext>
            </a:extLst>
          </p:cNvPr>
          <p:cNvSpPr>
            <a:spLocks noGrp="1"/>
          </p:cNvSpPr>
          <p:nvPr>
            <p:ph idx="1"/>
          </p:nvPr>
        </p:nvSpPr>
        <p:spPr/>
        <p:txBody>
          <a:bodyPr/>
          <a:lstStyle/>
          <a:p>
            <a:r>
              <a:rPr lang="fr-FR"/>
              <a:t>Le territoire un projet de la monnaie locale ou une occasion d’entraîner les acteurs sur un projet commun. (Notion de projet et proposition collaborative, notion de territoire d’équilibre)</a:t>
            </a:r>
          </a:p>
          <a:p>
            <a:r>
              <a:rPr lang="fr-FR"/>
              <a:t>Compétence de la monnaie locale dans la restauration de l’économie locale. (définir, construire et améliorer ses compétences = acquérir des compétences dans le processus de relocalisation)</a:t>
            </a:r>
          </a:p>
          <a:p>
            <a:r>
              <a:rPr lang="fr-FR"/>
              <a:t>Construire un territoire citoyen: choix du territoire, décloisonner les pratiques et les limites administratives conventionnelles des acteurs pour les entraîner dans un projet commun.  </a:t>
            </a:r>
          </a:p>
        </p:txBody>
      </p:sp>
    </p:spTree>
    <p:extLst>
      <p:ext uri="{BB962C8B-B14F-4D97-AF65-F5344CB8AC3E}">
        <p14:creationId xmlns:p14="http://schemas.microsoft.com/office/powerpoint/2010/main" val="240683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D81EE5-FF65-4136-A7EF-B784AC3C5509}"/>
              </a:ext>
            </a:extLst>
          </p:cNvPr>
          <p:cNvSpPr>
            <a:spLocks noGrp="1"/>
          </p:cNvSpPr>
          <p:nvPr>
            <p:ph type="title"/>
          </p:nvPr>
        </p:nvSpPr>
        <p:spPr/>
        <p:txBody>
          <a:bodyPr/>
          <a:lstStyle/>
          <a:p>
            <a:r>
              <a:rPr lang="fr-FR"/>
              <a:t>Construction territoriale</a:t>
            </a:r>
          </a:p>
        </p:txBody>
      </p:sp>
      <p:sp>
        <p:nvSpPr>
          <p:cNvPr id="3" name="Espace réservé du contenu 2">
            <a:extLst>
              <a:ext uri="{FF2B5EF4-FFF2-40B4-BE49-F238E27FC236}">
                <a16:creationId xmlns:a16="http://schemas.microsoft.com/office/drawing/2014/main" id="{81B7AA27-E049-4541-AB32-9D17BC5DAE39}"/>
              </a:ext>
            </a:extLst>
          </p:cNvPr>
          <p:cNvSpPr>
            <a:spLocks noGrp="1"/>
          </p:cNvSpPr>
          <p:nvPr>
            <p:ph idx="1"/>
          </p:nvPr>
        </p:nvSpPr>
        <p:spPr/>
        <p:txBody>
          <a:bodyPr/>
          <a:lstStyle/>
          <a:p>
            <a:r>
              <a:rPr lang="fr-FR">
                <a:latin typeface="Calibri" panose="020F0502020204030204" pitchFamily="34" charset="0"/>
                <a:ea typeface="Calibri" panose="020F0502020204030204" pitchFamily="34" charset="0"/>
                <a:cs typeface="Times New Roman" panose="02020603050405020304" pitchFamily="18" charset="0"/>
              </a:rPr>
              <a:t>C</a:t>
            </a:r>
            <a:r>
              <a:rPr lang="fr-FR" sz="1800">
                <a:effectLst/>
                <a:latin typeface="Calibri" panose="020F0502020204030204" pitchFamily="34" charset="0"/>
                <a:ea typeface="Calibri" panose="020F0502020204030204" pitchFamily="34" charset="0"/>
                <a:cs typeface="Times New Roman" panose="02020603050405020304" pitchFamily="18" charset="0"/>
              </a:rPr>
              <a:t>onnaître la volonté, la nature et l’impact des missions de tous les acteurs sur le territoire concernant la mise en œuvre d’un territoire d’équilibre.</a:t>
            </a:r>
          </a:p>
          <a:p>
            <a:r>
              <a:rPr lang="fr-FR">
                <a:latin typeface="Calibri" panose="020F0502020204030204" pitchFamily="34" charset="0"/>
                <a:cs typeface="Times New Roman" panose="02020603050405020304" pitchFamily="18" charset="0"/>
              </a:rPr>
              <a:t>Construire un nouveau territoire avec la monnaie locale comme chef de file. </a:t>
            </a:r>
          </a:p>
          <a:p>
            <a:r>
              <a:rPr lang="fr-FR">
                <a:latin typeface="Calibri" panose="020F0502020204030204" pitchFamily="34" charset="0"/>
                <a:cs typeface="Times New Roman" panose="02020603050405020304" pitchFamily="18" charset="0"/>
              </a:rPr>
              <a:t>Quel modèle de construction territoriale? </a:t>
            </a:r>
            <a:r>
              <a:rPr lang="fr-FR" sz="1800">
                <a:effectLst/>
                <a:latin typeface="Calibri" panose="020F0502020204030204" pitchFamily="34" charset="0"/>
                <a:ea typeface="Calibri" panose="020F0502020204030204" pitchFamily="34" charset="0"/>
                <a:cs typeface="Times New Roman" panose="02020603050405020304" pitchFamily="18" charset="0"/>
              </a:rPr>
              <a:t>(modèles urbains, modèle territorialiste, modèle autocentré) ?</a:t>
            </a:r>
            <a:endParaRPr lang="fr-FR">
              <a:latin typeface="Calibri" panose="020F0502020204030204" pitchFamily="34" charset="0"/>
              <a:cs typeface="Times New Roman" panose="02020603050405020304" pitchFamily="18" charset="0"/>
            </a:endParaRPr>
          </a:p>
          <a:p>
            <a:r>
              <a:rPr lang="fr-FR">
                <a:latin typeface="Calibri" panose="020F0502020204030204" pitchFamily="34" charset="0"/>
                <a:cs typeface="Times New Roman" panose="02020603050405020304" pitchFamily="18" charset="0"/>
              </a:rPr>
              <a:t>Intégration aux schémas régionaux (SRDEII et SRADDET)</a:t>
            </a:r>
            <a:endParaRPr lang="fr-FR"/>
          </a:p>
        </p:txBody>
      </p:sp>
    </p:spTree>
    <p:extLst>
      <p:ext uri="{BB962C8B-B14F-4D97-AF65-F5344CB8AC3E}">
        <p14:creationId xmlns:p14="http://schemas.microsoft.com/office/powerpoint/2010/main" val="82721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95B0E-D557-461D-9754-59D08BFA9F49}"/>
              </a:ext>
            </a:extLst>
          </p:cNvPr>
          <p:cNvSpPr>
            <a:spLocks noGrp="1"/>
          </p:cNvSpPr>
          <p:nvPr>
            <p:ph type="title"/>
          </p:nvPr>
        </p:nvSpPr>
        <p:spPr/>
        <p:txBody>
          <a:bodyPr/>
          <a:lstStyle/>
          <a:p>
            <a:r>
              <a:rPr lang="fr-FR"/>
              <a:t>Echelles: coopération ou organisation?</a:t>
            </a:r>
          </a:p>
        </p:txBody>
      </p:sp>
      <p:sp>
        <p:nvSpPr>
          <p:cNvPr id="3" name="Espace réservé du contenu 2">
            <a:extLst>
              <a:ext uri="{FF2B5EF4-FFF2-40B4-BE49-F238E27FC236}">
                <a16:creationId xmlns:a16="http://schemas.microsoft.com/office/drawing/2014/main" id="{33D3BE93-C580-4922-9CA5-A72332888368}"/>
              </a:ext>
            </a:extLst>
          </p:cNvPr>
          <p:cNvSpPr>
            <a:spLocks noGrp="1"/>
          </p:cNvSpPr>
          <p:nvPr>
            <p:ph idx="1"/>
          </p:nvPr>
        </p:nvSpPr>
        <p:spPr/>
        <p:txBody>
          <a:bodyPr/>
          <a:lstStyle/>
          <a:p>
            <a:r>
              <a:rPr lang="fr-FR"/>
              <a:t>Harmonisation des tailles de MLCC et de la méthodologie de découpage?</a:t>
            </a:r>
          </a:p>
          <a:p>
            <a:r>
              <a:rPr lang="fr-FR"/>
              <a:t>Etude typologique des différents territoires (Territoires urbains et périurbains, ruraux, mixtes, de montagne, littoraux) Tenir compte des contextes géographiques. </a:t>
            </a:r>
          </a:p>
          <a:p>
            <a:r>
              <a:rPr lang="fr-FR"/>
              <a:t>Hiérarchisation des échelles de territoires de monnaie locale? </a:t>
            </a:r>
          </a:p>
          <a:p>
            <a:r>
              <a:rPr lang="fr-FR"/>
              <a:t>Quels rapports doivent avoir les différentes échelles de territoires de monnaie locale?</a:t>
            </a:r>
          </a:p>
          <a:p>
            <a:r>
              <a:rPr lang="fr-FR"/>
              <a:t>Comment harmoniser les missions et tenir compte des différences d’échelle. </a:t>
            </a:r>
          </a:p>
        </p:txBody>
      </p:sp>
    </p:spTree>
    <p:extLst>
      <p:ext uri="{BB962C8B-B14F-4D97-AF65-F5344CB8AC3E}">
        <p14:creationId xmlns:p14="http://schemas.microsoft.com/office/powerpoint/2010/main" val="371392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956E34-4D52-47E1-9F56-E2A5B454A73E}"/>
              </a:ext>
            </a:extLst>
          </p:cNvPr>
          <p:cNvSpPr>
            <a:spLocks noGrp="1"/>
          </p:cNvSpPr>
          <p:nvPr>
            <p:ph type="title"/>
          </p:nvPr>
        </p:nvSpPr>
        <p:spPr/>
        <p:txBody>
          <a:bodyPr/>
          <a:lstStyle/>
          <a:p>
            <a:r>
              <a:rPr lang="fr-FR"/>
              <a:t>Échelle d’intervention et coopération</a:t>
            </a:r>
          </a:p>
        </p:txBody>
      </p:sp>
      <p:sp>
        <p:nvSpPr>
          <p:cNvPr id="3" name="Espace réservé du contenu 2">
            <a:extLst>
              <a:ext uri="{FF2B5EF4-FFF2-40B4-BE49-F238E27FC236}">
                <a16:creationId xmlns:a16="http://schemas.microsoft.com/office/drawing/2014/main" id="{B38C22E5-20DB-49C0-A2A0-D606A730A49F}"/>
              </a:ext>
            </a:extLst>
          </p:cNvPr>
          <p:cNvSpPr>
            <a:spLocks noGrp="1"/>
          </p:cNvSpPr>
          <p:nvPr>
            <p:ph idx="1"/>
          </p:nvPr>
        </p:nvSpPr>
        <p:spPr/>
        <p:txBody>
          <a:bodyPr/>
          <a:lstStyle/>
          <a:p>
            <a:r>
              <a:rPr lang="fr-FR"/>
              <a:t>Voir Tableau</a:t>
            </a:r>
          </a:p>
          <a:p>
            <a:pPr>
              <a:lnSpc>
                <a:spcPct val="107000"/>
              </a:lnSpc>
              <a:spcAft>
                <a:spcPts val="800"/>
              </a:spcAft>
            </a:pPr>
            <a:r>
              <a:rPr lang="fr-FR" sz="1800">
                <a:effectLst/>
                <a:latin typeface="Calibri" panose="020F0502020204030204" pitchFamily="34" charset="0"/>
                <a:ea typeface="Calibri" panose="020F0502020204030204" pitchFamily="34" charset="0"/>
                <a:cs typeface="Times New Roman" panose="02020603050405020304" pitchFamily="18" charset="0"/>
              </a:rPr>
              <a:t>Justifiez le choix de l’échelle </a:t>
            </a:r>
          </a:p>
          <a:p>
            <a:pPr>
              <a:lnSpc>
                <a:spcPct val="107000"/>
              </a:lnSpc>
              <a:spcAft>
                <a:spcPts val="800"/>
              </a:spcAft>
            </a:pPr>
            <a:r>
              <a:rPr lang="fr-FR" sz="1800">
                <a:effectLst/>
                <a:latin typeface="Calibri" panose="020F0502020204030204" pitchFamily="34" charset="0"/>
                <a:ea typeface="Calibri" panose="020F0502020204030204" pitchFamily="34" charset="0"/>
                <a:cs typeface="Times New Roman" panose="02020603050405020304" pitchFamily="18" charset="0"/>
              </a:rPr>
              <a:t>Sur certains de ces attributs serait-il possible d’engager un processus collaboratif avec la région sous forme d’orientations et de projets dans lesquels les monnaies locales pourraient être partenaires ?</a:t>
            </a:r>
          </a:p>
          <a:p>
            <a:endParaRPr lang="fr-FR"/>
          </a:p>
        </p:txBody>
      </p:sp>
      <p:graphicFrame>
        <p:nvGraphicFramePr>
          <p:cNvPr id="4" name="Tableau 3">
            <a:extLst>
              <a:ext uri="{FF2B5EF4-FFF2-40B4-BE49-F238E27FC236}">
                <a16:creationId xmlns:a16="http://schemas.microsoft.com/office/drawing/2014/main" id="{97682E6F-C729-45FF-A249-13B285BA09FA}"/>
              </a:ext>
            </a:extLst>
          </p:cNvPr>
          <p:cNvGraphicFramePr>
            <a:graphicFrameLocks noGrp="1"/>
          </p:cNvGraphicFramePr>
          <p:nvPr>
            <p:extLst>
              <p:ext uri="{D42A27DB-BD31-4B8C-83A1-F6EECF244321}">
                <p14:modId xmlns:p14="http://schemas.microsoft.com/office/powerpoint/2010/main" val="524749198"/>
              </p:ext>
            </p:extLst>
          </p:nvPr>
        </p:nvGraphicFramePr>
        <p:xfrm>
          <a:off x="3172859" y="271348"/>
          <a:ext cx="6345713" cy="6315303"/>
        </p:xfrm>
        <a:graphic>
          <a:graphicData uri="http://schemas.openxmlformats.org/drawingml/2006/table">
            <a:tbl>
              <a:tblPr firstRow="1" firstCol="1" bandRow="1">
                <a:tableStyleId>{5C22544A-7EE6-4342-B048-85BDC9FD1C3A}</a:tableStyleId>
              </a:tblPr>
              <a:tblGrid>
                <a:gridCol w="1219144">
                  <a:extLst>
                    <a:ext uri="{9D8B030D-6E8A-4147-A177-3AD203B41FA5}">
                      <a16:colId xmlns:a16="http://schemas.microsoft.com/office/drawing/2014/main" val="2420906804"/>
                    </a:ext>
                  </a:extLst>
                </a:gridCol>
                <a:gridCol w="955849">
                  <a:extLst>
                    <a:ext uri="{9D8B030D-6E8A-4147-A177-3AD203B41FA5}">
                      <a16:colId xmlns:a16="http://schemas.microsoft.com/office/drawing/2014/main" val="2429634887"/>
                    </a:ext>
                  </a:extLst>
                </a:gridCol>
                <a:gridCol w="1025875">
                  <a:extLst>
                    <a:ext uri="{9D8B030D-6E8A-4147-A177-3AD203B41FA5}">
                      <a16:colId xmlns:a16="http://schemas.microsoft.com/office/drawing/2014/main" val="2447338395"/>
                    </a:ext>
                  </a:extLst>
                </a:gridCol>
                <a:gridCol w="1025875">
                  <a:extLst>
                    <a:ext uri="{9D8B030D-6E8A-4147-A177-3AD203B41FA5}">
                      <a16:colId xmlns:a16="http://schemas.microsoft.com/office/drawing/2014/main" val="640676773"/>
                    </a:ext>
                  </a:extLst>
                </a:gridCol>
                <a:gridCol w="1026574">
                  <a:extLst>
                    <a:ext uri="{9D8B030D-6E8A-4147-A177-3AD203B41FA5}">
                      <a16:colId xmlns:a16="http://schemas.microsoft.com/office/drawing/2014/main" val="826834074"/>
                    </a:ext>
                  </a:extLst>
                </a:gridCol>
                <a:gridCol w="1092396">
                  <a:extLst>
                    <a:ext uri="{9D8B030D-6E8A-4147-A177-3AD203B41FA5}">
                      <a16:colId xmlns:a16="http://schemas.microsoft.com/office/drawing/2014/main" val="4180843144"/>
                    </a:ext>
                  </a:extLst>
                </a:gridCol>
              </a:tblGrid>
              <a:tr h="94205">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Echelle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20 kms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60 kms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150 kms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300kms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2028540404"/>
                  </a:ext>
                </a:extLst>
              </a:tr>
              <a:tr h="94205">
                <a:tc>
                  <a:txBody>
                    <a:bodyPr/>
                    <a:lstStyle/>
                    <a:p>
                      <a:pPr>
                        <a:lnSpc>
                          <a:spcPct val="107000"/>
                        </a:lnSpc>
                        <a:spcAft>
                          <a:spcPts val="800"/>
                        </a:spcAft>
                      </a:pPr>
                      <a:r>
                        <a:rPr lang="fr-FR" sz="500">
                          <a:effectLst/>
                        </a:rPr>
                        <a:t>Responsabilité</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sociale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4284358906"/>
                  </a:ext>
                </a:extLst>
              </a:tr>
              <a:tr h="192775">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Environnementale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932090861"/>
                  </a:ext>
                </a:extLst>
              </a:tr>
              <a:tr h="192775">
                <a:tc>
                  <a:txBody>
                    <a:bodyPr/>
                    <a:lstStyle/>
                    <a:p>
                      <a:pPr>
                        <a:lnSpc>
                          <a:spcPct val="107000"/>
                        </a:lnSpc>
                        <a:spcAft>
                          <a:spcPts val="800"/>
                        </a:spcAft>
                      </a:pPr>
                      <a:r>
                        <a:rPr lang="fr-FR" sz="500">
                          <a:effectLst/>
                        </a:rPr>
                        <a:t>Proximité</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Responsabilité</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2604535755"/>
                  </a:ext>
                </a:extLst>
              </a:tr>
              <a:tr h="94205">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Réactivité</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4156618225"/>
                  </a:ext>
                </a:extLst>
              </a:tr>
              <a:tr h="94205">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Confiance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2507399381"/>
                  </a:ext>
                </a:extLst>
              </a:tr>
              <a:tr h="192775">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Collaboration sociale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1530932219"/>
                  </a:ext>
                </a:extLst>
              </a:tr>
              <a:tr h="291341">
                <a:tc>
                  <a:txBody>
                    <a:bodyPr/>
                    <a:lstStyle/>
                    <a:p>
                      <a:pPr>
                        <a:lnSpc>
                          <a:spcPct val="107000"/>
                        </a:lnSpc>
                        <a:spcAft>
                          <a:spcPts val="800"/>
                        </a:spcAft>
                      </a:pPr>
                      <a:r>
                        <a:rPr lang="fr-FR" sz="500">
                          <a:effectLst/>
                        </a:rPr>
                        <a:t>Disponibilité énergétique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Importation conventionnelle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3000239658"/>
                  </a:ext>
                </a:extLst>
              </a:tr>
              <a:tr h="587044">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Aménagement de la production, distribution, consommation</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41720764"/>
                  </a:ext>
                </a:extLst>
              </a:tr>
              <a:tr h="389909">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Développement de la capacité énergétique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2190031016"/>
                  </a:ext>
                </a:extLst>
              </a:tr>
              <a:tr h="389909">
                <a:tc>
                  <a:txBody>
                    <a:bodyPr/>
                    <a:lstStyle/>
                    <a:p>
                      <a:pPr>
                        <a:lnSpc>
                          <a:spcPct val="107000"/>
                        </a:lnSpc>
                        <a:spcAft>
                          <a:spcPts val="800"/>
                        </a:spcAft>
                      </a:pPr>
                      <a:r>
                        <a:rPr lang="fr-FR" sz="500">
                          <a:effectLst/>
                        </a:rPr>
                        <a:t>Maîtrise des processus économiques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Créations des circuits économiques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496600789"/>
                  </a:ext>
                </a:extLst>
              </a:tr>
              <a:tr h="291341">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Recensement des besoins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2913733698"/>
                  </a:ext>
                </a:extLst>
              </a:tr>
              <a:tr h="488477">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Analyse des pratiques économiques et des réseaux</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123427269"/>
                  </a:ext>
                </a:extLst>
              </a:tr>
              <a:tr h="784180">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Mise en œuvre d’une économie locale qui répond aux besoins des populations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4174523993"/>
                  </a:ext>
                </a:extLst>
              </a:tr>
              <a:tr h="291341">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Création d’entreprises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3452595471"/>
                  </a:ext>
                </a:extLst>
              </a:tr>
              <a:tr h="291341">
                <a:tc>
                  <a:txBody>
                    <a:bodyPr/>
                    <a:lstStyle/>
                    <a:p>
                      <a:pPr>
                        <a:lnSpc>
                          <a:spcPct val="107000"/>
                        </a:lnSpc>
                        <a:spcAft>
                          <a:spcPts val="800"/>
                        </a:spcAft>
                      </a:pPr>
                      <a:r>
                        <a:rPr lang="fr-FR" sz="500">
                          <a:effectLst/>
                        </a:rPr>
                        <a:t>Accompagnement des processus sociaux</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Changement de pratiques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501669013"/>
                  </a:ext>
                </a:extLst>
              </a:tr>
              <a:tr h="291341">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Aménagement participatif</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4264783553"/>
                  </a:ext>
                </a:extLst>
              </a:tr>
              <a:tr h="291341">
                <a:tc>
                  <a:txBody>
                    <a:bodyPr/>
                    <a:lstStyle/>
                    <a:p>
                      <a:pPr>
                        <a:lnSpc>
                          <a:spcPct val="107000"/>
                        </a:lnSpc>
                        <a:spcAft>
                          <a:spcPts val="800"/>
                        </a:spcAft>
                      </a:pPr>
                      <a:r>
                        <a:rPr lang="fr-FR" sz="500">
                          <a:effectLst/>
                        </a:rPr>
                        <a:t>Résilience et équilibre</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Valorisation des écosystèmes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2831273632"/>
                  </a:ext>
                </a:extLst>
              </a:tr>
              <a:tr h="192775">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Durabilité des sols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4116493321"/>
                  </a:ext>
                </a:extLst>
              </a:tr>
              <a:tr h="389909">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Réduction des dommages climatiques</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2763493220"/>
                  </a:ext>
                </a:extLst>
              </a:tr>
              <a:tr h="389909">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Optimisation de l’occupation des sols.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tc>
                  <a:txBody>
                    <a:bodyPr/>
                    <a:lstStyle/>
                    <a:p>
                      <a:pPr>
                        <a:lnSpc>
                          <a:spcPct val="107000"/>
                        </a:lnSpc>
                        <a:spcAft>
                          <a:spcPts val="800"/>
                        </a:spcAft>
                      </a:pPr>
                      <a:r>
                        <a:rPr lang="fr-FR" sz="500">
                          <a:effectLst/>
                        </a:rPr>
                        <a:t> </a:t>
                      </a:r>
                      <a:endParaRPr lang="fr-FR" sz="500">
                        <a:effectLst/>
                        <a:latin typeface="Calibri" panose="020F0502020204030204" pitchFamily="34" charset="0"/>
                        <a:ea typeface="Calibri" panose="020F0502020204030204" pitchFamily="34" charset="0"/>
                        <a:cs typeface="Times New Roman" panose="02020603050405020304" pitchFamily="18" charset="0"/>
                      </a:endParaRPr>
                    </a:p>
                  </a:txBody>
                  <a:tcPr marL="37683" marR="37683" marT="0" marB="0"/>
                </a:tc>
                <a:extLst>
                  <a:ext uri="{0D108BD9-81ED-4DB2-BD59-A6C34878D82A}">
                    <a16:rowId xmlns:a16="http://schemas.microsoft.com/office/drawing/2014/main" val="882590437"/>
                  </a:ext>
                </a:extLst>
              </a:tr>
            </a:tbl>
          </a:graphicData>
        </a:graphic>
      </p:graphicFrame>
    </p:spTree>
    <p:extLst>
      <p:ext uri="{BB962C8B-B14F-4D97-AF65-F5344CB8AC3E}">
        <p14:creationId xmlns:p14="http://schemas.microsoft.com/office/powerpoint/2010/main" val="15369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B0C38C-B412-4733-B847-0FBB8522A5CF}"/>
              </a:ext>
            </a:extLst>
          </p:cNvPr>
          <p:cNvSpPr>
            <a:spLocks noGrp="1"/>
          </p:cNvSpPr>
          <p:nvPr>
            <p:ph type="title"/>
          </p:nvPr>
        </p:nvSpPr>
        <p:spPr/>
        <p:txBody>
          <a:bodyPr/>
          <a:lstStyle/>
          <a:p>
            <a:r>
              <a:rPr lang="fr-FR"/>
              <a:t>Les besoins organisent les niveaux d’action</a:t>
            </a:r>
          </a:p>
        </p:txBody>
      </p:sp>
      <p:sp>
        <p:nvSpPr>
          <p:cNvPr id="3" name="Espace réservé du contenu 2">
            <a:extLst>
              <a:ext uri="{FF2B5EF4-FFF2-40B4-BE49-F238E27FC236}">
                <a16:creationId xmlns:a16="http://schemas.microsoft.com/office/drawing/2014/main" id="{D3A9A630-504C-44E4-99B9-36E1C1E6728E}"/>
              </a:ext>
            </a:extLst>
          </p:cNvPr>
          <p:cNvSpPr>
            <a:spLocks noGrp="1"/>
          </p:cNvSpPr>
          <p:nvPr>
            <p:ph idx="1"/>
          </p:nvPr>
        </p:nvSpPr>
        <p:spPr/>
        <p:txBody>
          <a:bodyPr/>
          <a:lstStyle/>
          <a:p>
            <a:r>
              <a:rPr lang="fr-FR"/>
              <a:t>Déterminer des niveaux d’action pertinents</a:t>
            </a:r>
          </a:p>
          <a:p>
            <a:r>
              <a:rPr lang="fr-FR"/>
              <a:t>Déterminer des typologies d’acteur selon leur compétences à s’intégrer aux projets.</a:t>
            </a:r>
          </a:p>
          <a:p>
            <a:r>
              <a:rPr lang="fr-FR"/>
              <a:t>Montée en puissance du pouvoir citoyen dans la gouvernance régionale. Quid de la gouvernance nationale?</a:t>
            </a:r>
          </a:p>
          <a:p>
            <a:r>
              <a:rPr lang="fr-FR"/>
              <a:t>Intégration des Monnaies locales aux dispositifs de politiques régionales </a:t>
            </a:r>
            <a:r>
              <a:rPr lang="fr-FR">
                <a:latin typeface="Calibri" panose="020F0502020204030204" pitchFamily="34" charset="0"/>
                <a:cs typeface="Times New Roman" panose="02020603050405020304" pitchFamily="18" charset="0"/>
              </a:rPr>
              <a:t>(SRDEII et SRADDET). Et les dispositifs nationaux?</a:t>
            </a:r>
          </a:p>
          <a:p>
            <a:r>
              <a:rPr lang="fr-FR">
                <a:latin typeface="Calibri" panose="020F0502020204030204" pitchFamily="34" charset="0"/>
                <a:ea typeface="Calibri" panose="020F0502020204030204" pitchFamily="34" charset="0"/>
                <a:cs typeface="Times New Roman" panose="02020603050405020304" pitchFamily="18" charset="0"/>
              </a:rPr>
              <a:t>C</a:t>
            </a:r>
            <a:r>
              <a:rPr lang="fr-FR" sz="1800">
                <a:effectLst/>
                <a:latin typeface="Calibri" panose="020F0502020204030204" pitchFamily="34" charset="0"/>
                <a:ea typeface="Calibri" panose="020F0502020204030204" pitchFamily="34" charset="0"/>
                <a:cs typeface="Times New Roman" panose="02020603050405020304" pitchFamily="18" charset="0"/>
              </a:rPr>
              <a:t>onstruire leurs compétences en matière d’organisation économique locale au travers de l’objectif de relocalisation </a:t>
            </a:r>
            <a:endParaRPr lang="fr-FR"/>
          </a:p>
          <a:p>
            <a:endParaRPr lang="fr-FR"/>
          </a:p>
        </p:txBody>
      </p:sp>
    </p:spTree>
    <p:extLst>
      <p:ext uri="{BB962C8B-B14F-4D97-AF65-F5344CB8AC3E}">
        <p14:creationId xmlns:p14="http://schemas.microsoft.com/office/powerpoint/2010/main" val="93304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ECF76854-6B83-47F8-9C13-87BC4B93E55A}"/>
              </a:ext>
            </a:extLst>
          </p:cNvPr>
          <p:cNvPicPr>
            <a:picLocks noChangeAspect="1"/>
          </p:cNvPicPr>
          <p:nvPr/>
        </p:nvPicPr>
        <p:blipFill>
          <a:blip r:embed="rId3"/>
          <a:srcRect l="422" r="422"/>
          <a:stretch/>
        </p:blipFill>
        <p:spPr>
          <a:xfrm>
            <a:off x="516466" y="10"/>
            <a:ext cx="11159068" cy="6857990"/>
          </a:xfrm>
          <a:custGeom>
            <a:avLst/>
            <a:gdLst/>
            <a:ahLst/>
            <a:cxnLst/>
            <a:rect l="l" t="t" r="r" b="b"/>
            <a:pathLst>
              <a:path w="11159068" h="6858000">
                <a:moveTo>
                  <a:pt x="1192024" y="0"/>
                </a:moveTo>
                <a:cubicBezTo>
                  <a:pt x="1192024" y="0"/>
                  <a:pt x="1192024" y="0"/>
                  <a:pt x="9967044" y="0"/>
                </a:cubicBezTo>
                <a:cubicBezTo>
                  <a:pt x="10713854" y="942975"/>
                  <a:pt x="11159068" y="2138363"/>
                  <a:pt x="11159068" y="3433763"/>
                </a:cubicBezTo>
                <a:cubicBezTo>
                  <a:pt x="11159068" y="4724400"/>
                  <a:pt x="10718641" y="5915025"/>
                  <a:pt x="9971831" y="6858000"/>
                </a:cubicBezTo>
                <a:cubicBezTo>
                  <a:pt x="9971831" y="6858000"/>
                  <a:pt x="9971831" y="6858000"/>
                  <a:pt x="1187237" y="6858000"/>
                </a:cubicBezTo>
                <a:cubicBezTo>
                  <a:pt x="440427" y="5915025"/>
                  <a:pt x="0" y="4724400"/>
                  <a:pt x="0" y="3433763"/>
                </a:cubicBezTo>
                <a:cubicBezTo>
                  <a:pt x="0" y="2138363"/>
                  <a:pt x="445214" y="942975"/>
                  <a:pt x="1192024" y="0"/>
                </a:cubicBezTo>
                <a:close/>
              </a:path>
            </a:pathLst>
          </a:cu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
        <p:nvSpPr>
          <p:cNvPr id="6" name="ZoneTexte 5">
            <a:extLst>
              <a:ext uri="{FF2B5EF4-FFF2-40B4-BE49-F238E27FC236}">
                <a16:creationId xmlns:a16="http://schemas.microsoft.com/office/drawing/2014/main" id="{BDF9A60D-A9F6-49D6-B319-B8B80AF45308}"/>
              </a:ext>
            </a:extLst>
          </p:cNvPr>
          <p:cNvSpPr txBox="1"/>
          <p:nvPr/>
        </p:nvSpPr>
        <p:spPr>
          <a:xfrm>
            <a:off x="1299990" y="683046"/>
            <a:ext cx="1156771" cy="374573"/>
          </a:xfrm>
          <a:prstGeom prst="rect">
            <a:avLst/>
          </a:prstGeom>
          <a:solidFill>
            <a:schemeClr val="bg2"/>
          </a:solidFill>
        </p:spPr>
        <p:txBody>
          <a:bodyPr wrap="square" rtlCol="0">
            <a:spAutoFit/>
          </a:bodyPr>
          <a:lstStyle/>
          <a:p>
            <a:r>
              <a:rPr lang="fr-FR"/>
              <a:t>Processus</a:t>
            </a:r>
          </a:p>
        </p:txBody>
      </p:sp>
    </p:spTree>
    <p:extLst>
      <p:ext uri="{BB962C8B-B14F-4D97-AF65-F5344CB8AC3E}">
        <p14:creationId xmlns:p14="http://schemas.microsoft.com/office/powerpoint/2010/main" val="12030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0D5252-93AB-487E-A957-DE8DC899DB44}"/>
              </a:ext>
            </a:extLst>
          </p:cNvPr>
          <p:cNvSpPr>
            <a:spLocks noGrp="1"/>
          </p:cNvSpPr>
          <p:nvPr>
            <p:ph type="title"/>
          </p:nvPr>
        </p:nvSpPr>
        <p:spPr/>
        <p:txBody>
          <a:bodyPr/>
          <a:lstStyle/>
          <a:p>
            <a:r>
              <a:rPr lang="fr-FR"/>
              <a:t>Commençons par les concepts</a:t>
            </a:r>
          </a:p>
        </p:txBody>
      </p:sp>
      <p:sp>
        <p:nvSpPr>
          <p:cNvPr id="3" name="Espace réservé du contenu 2">
            <a:extLst>
              <a:ext uri="{FF2B5EF4-FFF2-40B4-BE49-F238E27FC236}">
                <a16:creationId xmlns:a16="http://schemas.microsoft.com/office/drawing/2014/main" id="{13DE8B2B-63C7-42DE-8B8A-53D5421D13C6}"/>
              </a:ext>
            </a:extLst>
          </p:cNvPr>
          <p:cNvSpPr>
            <a:spLocks noGrp="1"/>
          </p:cNvSpPr>
          <p:nvPr>
            <p:ph idx="1"/>
          </p:nvPr>
        </p:nvSpPr>
        <p:spPr/>
        <p:txBody>
          <a:bodyPr/>
          <a:lstStyle/>
          <a:p>
            <a:r>
              <a:rPr lang="fr-FR"/>
              <a:t>Quels sont les fondements des monnaies locales?</a:t>
            </a:r>
          </a:p>
          <a:p>
            <a:r>
              <a:rPr lang="fr-FR"/>
              <a:t>Les monnaies parlent de relocalisation? Qu’est-ce que ça implique?</a:t>
            </a:r>
          </a:p>
          <a:p>
            <a:r>
              <a:rPr lang="fr-FR"/>
              <a:t>Concevoir le local et la proximité comme richesse ou non?</a:t>
            </a:r>
          </a:p>
        </p:txBody>
      </p:sp>
    </p:spTree>
    <p:extLst>
      <p:ext uri="{BB962C8B-B14F-4D97-AF65-F5344CB8AC3E}">
        <p14:creationId xmlns:p14="http://schemas.microsoft.com/office/powerpoint/2010/main" val="91264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09393-C6B0-4C4C-9B2C-011468553A37}"/>
              </a:ext>
            </a:extLst>
          </p:cNvPr>
          <p:cNvSpPr>
            <a:spLocks noGrp="1"/>
          </p:cNvSpPr>
          <p:nvPr>
            <p:ph type="title"/>
          </p:nvPr>
        </p:nvSpPr>
        <p:spPr/>
        <p:txBody>
          <a:bodyPr/>
          <a:lstStyle/>
          <a:p>
            <a:r>
              <a:rPr lang="fr-FR"/>
              <a:t>Territoire et projet</a:t>
            </a:r>
          </a:p>
        </p:txBody>
      </p:sp>
      <p:sp>
        <p:nvSpPr>
          <p:cNvPr id="3" name="Espace réservé du contenu 2">
            <a:extLst>
              <a:ext uri="{FF2B5EF4-FFF2-40B4-BE49-F238E27FC236}">
                <a16:creationId xmlns:a16="http://schemas.microsoft.com/office/drawing/2014/main" id="{3646AB97-3278-4AE4-90B7-8450C9EAD676}"/>
              </a:ext>
            </a:extLst>
          </p:cNvPr>
          <p:cNvSpPr>
            <a:spLocks noGrp="1"/>
          </p:cNvSpPr>
          <p:nvPr>
            <p:ph idx="1"/>
          </p:nvPr>
        </p:nvSpPr>
        <p:spPr/>
        <p:txBody>
          <a:bodyPr/>
          <a:lstStyle/>
          <a:p>
            <a:r>
              <a:rPr lang="fr-FR"/>
              <a:t>Le territoire un projet de la monnaie locale ou une occasion d’entraîner les acteurs sur un projet commun. (Notion de projet et proposition collaborative, notion de territoire d’équilibre)</a:t>
            </a:r>
          </a:p>
          <a:p>
            <a:r>
              <a:rPr lang="fr-FR"/>
              <a:t>Compétence de la monnaie locale dans la restauration de l’économie locale. (définir, construire et améliorer ses compétences = acquérir des compétences dans le processus de relocalisation)</a:t>
            </a:r>
          </a:p>
          <a:p>
            <a:r>
              <a:rPr lang="fr-FR"/>
              <a:t>Construire un territoire citoyen: choix du territoire, décloisonner les pratiques et les limites administratives conventionnelles des acteurs pour les entraîner dans un projet commun.  </a:t>
            </a:r>
          </a:p>
        </p:txBody>
      </p:sp>
    </p:spTree>
    <p:extLst>
      <p:ext uri="{BB962C8B-B14F-4D97-AF65-F5344CB8AC3E}">
        <p14:creationId xmlns:p14="http://schemas.microsoft.com/office/powerpoint/2010/main" val="173701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8D2005-DEB2-4CD8-9585-9E4647874D96}"/>
              </a:ext>
            </a:extLst>
          </p:cNvPr>
          <p:cNvSpPr>
            <a:spLocks noGrp="1"/>
          </p:cNvSpPr>
          <p:nvPr>
            <p:ph type="title"/>
          </p:nvPr>
        </p:nvSpPr>
        <p:spPr/>
        <p:txBody>
          <a:bodyPr/>
          <a:lstStyle/>
          <a:p>
            <a:r>
              <a:rPr lang="fr-FR"/>
              <a:t>Découper le territoire national?</a:t>
            </a:r>
          </a:p>
        </p:txBody>
      </p:sp>
      <p:graphicFrame>
        <p:nvGraphicFramePr>
          <p:cNvPr id="4" name="Espace réservé du contenu 3">
            <a:extLst>
              <a:ext uri="{FF2B5EF4-FFF2-40B4-BE49-F238E27FC236}">
                <a16:creationId xmlns:a16="http://schemas.microsoft.com/office/drawing/2014/main" id="{EB01D173-DF0C-4815-8731-E21140F71A56}"/>
              </a:ext>
            </a:extLst>
          </p:cNvPr>
          <p:cNvGraphicFramePr>
            <a:graphicFrameLocks noGrp="1"/>
          </p:cNvGraphicFramePr>
          <p:nvPr>
            <p:ph idx="1"/>
            <p:extLst>
              <p:ext uri="{D42A27DB-BD31-4B8C-83A1-F6EECF244321}">
                <p14:modId xmlns:p14="http://schemas.microsoft.com/office/powerpoint/2010/main" val="1655302485"/>
              </p:ext>
            </p:extLst>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320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1D58E9-2548-4C44-9662-38521A1B27CF}"/>
              </a:ext>
            </a:extLst>
          </p:cNvPr>
          <p:cNvSpPr>
            <a:spLocks noGrp="1"/>
          </p:cNvSpPr>
          <p:nvPr>
            <p:ph type="title"/>
          </p:nvPr>
        </p:nvSpPr>
        <p:spPr>
          <a:xfrm>
            <a:off x="153786" y="2388524"/>
            <a:ext cx="2489661" cy="1456267"/>
          </a:xfrm>
        </p:spPr>
        <p:txBody>
          <a:bodyPr/>
          <a:lstStyle/>
          <a:p>
            <a:r>
              <a:rPr lang="fr-FR"/>
              <a:t>Comment?</a:t>
            </a:r>
          </a:p>
        </p:txBody>
      </p:sp>
      <p:cxnSp>
        <p:nvCxnSpPr>
          <p:cNvPr id="5" name="Connecteur droit avec flèche 4">
            <a:extLst>
              <a:ext uri="{FF2B5EF4-FFF2-40B4-BE49-F238E27FC236}">
                <a16:creationId xmlns:a16="http://schemas.microsoft.com/office/drawing/2014/main" id="{924D0E1A-8558-4E72-99B8-8FD52A7B1DDD}"/>
              </a:ext>
            </a:extLst>
          </p:cNvPr>
          <p:cNvCxnSpPr>
            <a:stCxn id="2" idx="3"/>
          </p:cNvCxnSpPr>
          <p:nvPr/>
        </p:nvCxnSpPr>
        <p:spPr>
          <a:xfrm flipV="1">
            <a:off x="2643447" y="1895302"/>
            <a:ext cx="1030778" cy="1221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25DB4714-65DB-4A68-9156-906710E56510}"/>
              </a:ext>
            </a:extLst>
          </p:cNvPr>
          <p:cNvSpPr txBox="1"/>
          <p:nvPr/>
        </p:nvSpPr>
        <p:spPr>
          <a:xfrm>
            <a:off x="3674225" y="1579418"/>
            <a:ext cx="1845426" cy="369332"/>
          </a:xfrm>
          <a:prstGeom prst="rect">
            <a:avLst/>
          </a:prstGeom>
          <a:noFill/>
        </p:spPr>
        <p:txBody>
          <a:bodyPr wrap="square" rtlCol="0">
            <a:spAutoFit/>
          </a:bodyPr>
          <a:lstStyle/>
          <a:p>
            <a:r>
              <a:rPr lang="fr-FR"/>
              <a:t>Processus</a:t>
            </a:r>
          </a:p>
        </p:txBody>
      </p:sp>
      <p:sp>
        <p:nvSpPr>
          <p:cNvPr id="7" name="ZoneTexte 6">
            <a:extLst>
              <a:ext uri="{FF2B5EF4-FFF2-40B4-BE49-F238E27FC236}">
                <a16:creationId xmlns:a16="http://schemas.microsoft.com/office/drawing/2014/main" id="{BC572348-2CF7-4F3C-9035-6D76C7B7AF88}"/>
              </a:ext>
            </a:extLst>
          </p:cNvPr>
          <p:cNvSpPr txBox="1"/>
          <p:nvPr/>
        </p:nvSpPr>
        <p:spPr>
          <a:xfrm>
            <a:off x="3803071" y="2931991"/>
            <a:ext cx="1845426" cy="369332"/>
          </a:xfrm>
          <a:prstGeom prst="rect">
            <a:avLst/>
          </a:prstGeom>
          <a:noFill/>
        </p:spPr>
        <p:txBody>
          <a:bodyPr wrap="square" rtlCol="0">
            <a:spAutoFit/>
          </a:bodyPr>
          <a:lstStyle/>
          <a:p>
            <a:r>
              <a:rPr lang="fr-FR"/>
              <a:t>Démarche</a:t>
            </a:r>
          </a:p>
        </p:txBody>
      </p:sp>
      <p:cxnSp>
        <p:nvCxnSpPr>
          <p:cNvPr id="9" name="Connecteur droit avec flèche 8">
            <a:extLst>
              <a:ext uri="{FF2B5EF4-FFF2-40B4-BE49-F238E27FC236}">
                <a16:creationId xmlns:a16="http://schemas.microsoft.com/office/drawing/2014/main" id="{E4A47A18-F149-45B8-B13D-1414F9496564}"/>
              </a:ext>
            </a:extLst>
          </p:cNvPr>
          <p:cNvCxnSpPr>
            <a:cxnSpLocks/>
            <a:stCxn id="2" idx="3"/>
            <a:endCxn id="7" idx="1"/>
          </p:cNvCxnSpPr>
          <p:nvPr/>
        </p:nvCxnSpPr>
        <p:spPr>
          <a:xfrm flipV="1">
            <a:off x="2643447" y="3116657"/>
            <a:ext cx="115962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51762929-7EA9-4798-8B96-3E6C5BDEE5B6}"/>
              </a:ext>
            </a:extLst>
          </p:cNvPr>
          <p:cNvCxnSpPr>
            <a:cxnSpLocks/>
            <a:stCxn id="2" idx="3"/>
          </p:cNvCxnSpPr>
          <p:nvPr/>
        </p:nvCxnSpPr>
        <p:spPr>
          <a:xfrm>
            <a:off x="2643447" y="3116658"/>
            <a:ext cx="515389" cy="10760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6602E175-EC30-4EB3-B6EE-3D28ADD85E18}"/>
              </a:ext>
            </a:extLst>
          </p:cNvPr>
          <p:cNvSpPr txBox="1"/>
          <p:nvPr/>
        </p:nvSpPr>
        <p:spPr>
          <a:xfrm>
            <a:off x="3200399" y="4265138"/>
            <a:ext cx="1845426" cy="369332"/>
          </a:xfrm>
          <a:prstGeom prst="rect">
            <a:avLst/>
          </a:prstGeom>
          <a:noFill/>
        </p:spPr>
        <p:txBody>
          <a:bodyPr wrap="square" rtlCol="0">
            <a:spAutoFit/>
          </a:bodyPr>
          <a:lstStyle/>
          <a:p>
            <a:r>
              <a:rPr lang="fr-FR"/>
              <a:t>Acteurs</a:t>
            </a:r>
          </a:p>
        </p:txBody>
      </p:sp>
      <p:sp>
        <p:nvSpPr>
          <p:cNvPr id="17" name="ZoneTexte 16">
            <a:extLst>
              <a:ext uri="{FF2B5EF4-FFF2-40B4-BE49-F238E27FC236}">
                <a16:creationId xmlns:a16="http://schemas.microsoft.com/office/drawing/2014/main" id="{6968AFF2-A981-40E0-80FB-65028B8A85CB}"/>
              </a:ext>
            </a:extLst>
          </p:cNvPr>
          <p:cNvSpPr txBox="1"/>
          <p:nvPr/>
        </p:nvSpPr>
        <p:spPr>
          <a:xfrm>
            <a:off x="6096000" y="2388524"/>
            <a:ext cx="1845426" cy="369332"/>
          </a:xfrm>
          <a:prstGeom prst="rect">
            <a:avLst/>
          </a:prstGeom>
          <a:noFill/>
        </p:spPr>
        <p:txBody>
          <a:bodyPr wrap="square" rtlCol="0">
            <a:spAutoFit/>
          </a:bodyPr>
          <a:lstStyle/>
          <a:p>
            <a:r>
              <a:rPr lang="fr-FR"/>
              <a:t>Empirique</a:t>
            </a:r>
          </a:p>
        </p:txBody>
      </p:sp>
      <p:sp>
        <p:nvSpPr>
          <p:cNvPr id="18" name="ZoneTexte 17">
            <a:extLst>
              <a:ext uri="{FF2B5EF4-FFF2-40B4-BE49-F238E27FC236}">
                <a16:creationId xmlns:a16="http://schemas.microsoft.com/office/drawing/2014/main" id="{1A4D32D5-A14B-4097-A090-D21D12AD3A12}"/>
              </a:ext>
            </a:extLst>
          </p:cNvPr>
          <p:cNvSpPr txBox="1"/>
          <p:nvPr/>
        </p:nvSpPr>
        <p:spPr>
          <a:xfrm>
            <a:off x="6096000" y="3674225"/>
            <a:ext cx="1518458" cy="369332"/>
          </a:xfrm>
          <a:prstGeom prst="rect">
            <a:avLst/>
          </a:prstGeom>
          <a:noFill/>
        </p:spPr>
        <p:txBody>
          <a:bodyPr wrap="square" rtlCol="0">
            <a:spAutoFit/>
          </a:bodyPr>
          <a:lstStyle/>
          <a:p>
            <a:r>
              <a:rPr lang="fr-FR"/>
              <a:t>Analytique</a:t>
            </a:r>
          </a:p>
        </p:txBody>
      </p:sp>
      <p:cxnSp>
        <p:nvCxnSpPr>
          <p:cNvPr id="20" name="Connecteur droit avec flèche 19">
            <a:extLst>
              <a:ext uri="{FF2B5EF4-FFF2-40B4-BE49-F238E27FC236}">
                <a16:creationId xmlns:a16="http://schemas.microsoft.com/office/drawing/2014/main" id="{3DB0FEE2-B672-4116-9D7A-2B76EEE5A3F9}"/>
              </a:ext>
            </a:extLst>
          </p:cNvPr>
          <p:cNvCxnSpPr>
            <a:cxnSpLocks/>
            <a:endCxn id="17" idx="1"/>
          </p:cNvCxnSpPr>
          <p:nvPr/>
        </p:nvCxnSpPr>
        <p:spPr>
          <a:xfrm flipV="1">
            <a:off x="4936376" y="2573190"/>
            <a:ext cx="1159624" cy="543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50AC77E3-B880-4310-9CEF-63AEC8253661}"/>
              </a:ext>
            </a:extLst>
          </p:cNvPr>
          <p:cNvCxnSpPr/>
          <p:nvPr/>
        </p:nvCxnSpPr>
        <p:spPr>
          <a:xfrm>
            <a:off x="4936376" y="3116656"/>
            <a:ext cx="1015537" cy="728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B9A43293-22DB-485E-BFBD-BABC86E4B3F0}"/>
              </a:ext>
            </a:extLst>
          </p:cNvPr>
          <p:cNvSpPr txBox="1"/>
          <p:nvPr/>
        </p:nvSpPr>
        <p:spPr>
          <a:xfrm>
            <a:off x="8368147" y="766604"/>
            <a:ext cx="2333105" cy="646331"/>
          </a:xfrm>
          <a:prstGeom prst="rect">
            <a:avLst/>
          </a:prstGeom>
          <a:noFill/>
        </p:spPr>
        <p:txBody>
          <a:bodyPr wrap="square" rtlCol="0">
            <a:spAutoFit/>
          </a:bodyPr>
          <a:lstStyle/>
          <a:p>
            <a:r>
              <a:rPr lang="fr-FR"/>
              <a:t>Quelles organisations existantes?</a:t>
            </a:r>
          </a:p>
        </p:txBody>
      </p:sp>
      <p:sp>
        <p:nvSpPr>
          <p:cNvPr id="25" name="ZoneTexte 24">
            <a:extLst>
              <a:ext uri="{FF2B5EF4-FFF2-40B4-BE49-F238E27FC236}">
                <a16:creationId xmlns:a16="http://schemas.microsoft.com/office/drawing/2014/main" id="{C794F2BF-F2C5-43EC-82C1-9EE73B5B523F}"/>
              </a:ext>
            </a:extLst>
          </p:cNvPr>
          <p:cNvSpPr txBox="1"/>
          <p:nvPr/>
        </p:nvSpPr>
        <p:spPr>
          <a:xfrm>
            <a:off x="8368147" y="1895302"/>
            <a:ext cx="2521526" cy="369332"/>
          </a:xfrm>
          <a:prstGeom prst="rect">
            <a:avLst/>
          </a:prstGeom>
          <a:noFill/>
        </p:spPr>
        <p:txBody>
          <a:bodyPr wrap="square" rtlCol="0">
            <a:spAutoFit/>
          </a:bodyPr>
          <a:lstStyle/>
          <a:p>
            <a:r>
              <a:rPr lang="fr-FR"/>
              <a:t>Quelles coopérations?</a:t>
            </a:r>
          </a:p>
        </p:txBody>
      </p:sp>
      <p:cxnSp>
        <p:nvCxnSpPr>
          <p:cNvPr id="27" name="Connecteur droit avec flèche 26">
            <a:extLst>
              <a:ext uri="{FF2B5EF4-FFF2-40B4-BE49-F238E27FC236}">
                <a16:creationId xmlns:a16="http://schemas.microsoft.com/office/drawing/2014/main" id="{35259401-ED0A-47D7-A446-6BC8EE43ABCF}"/>
              </a:ext>
            </a:extLst>
          </p:cNvPr>
          <p:cNvCxnSpPr>
            <a:cxnSpLocks/>
            <a:endCxn id="24" idx="1"/>
          </p:cNvCxnSpPr>
          <p:nvPr/>
        </p:nvCxnSpPr>
        <p:spPr>
          <a:xfrm flipV="1">
            <a:off x="7298575" y="1089770"/>
            <a:ext cx="1069572" cy="14834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a:extLst>
              <a:ext uri="{FF2B5EF4-FFF2-40B4-BE49-F238E27FC236}">
                <a16:creationId xmlns:a16="http://schemas.microsoft.com/office/drawing/2014/main" id="{4CBDFF52-9000-41D8-8469-EFD72C4F1F86}"/>
              </a:ext>
            </a:extLst>
          </p:cNvPr>
          <p:cNvCxnSpPr>
            <a:cxnSpLocks/>
            <a:endCxn id="25" idx="1"/>
          </p:cNvCxnSpPr>
          <p:nvPr/>
        </p:nvCxnSpPr>
        <p:spPr>
          <a:xfrm flipV="1">
            <a:off x="7298575" y="2079968"/>
            <a:ext cx="1069572" cy="493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a:extLst>
              <a:ext uri="{FF2B5EF4-FFF2-40B4-BE49-F238E27FC236}">
                <a16:creationId xmlns:a16="http://schemas.microsoft.com/office/drawing/2014/main" id="{C107E41D-B3DB-427D-AAE0-015FFB1B2275}"/>
              </a:ext>
            </a:extLst>
          </p:cNvPr>
          <p:cNvCxnSpPr/>
          <p:nvPr/>
        </p:nvCxnSpPr>
        <p:spPr>
          <a:xfrm flipV="1">
            <a:off x="7298575" y="3116656"/>
            <a:ext cx="947650" cy="5575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ZoneTexte 33">
            <a:extLst>
              <a:ext uri="{FF2B5EF4-FFF2-40B4-BE49-F238E27FC236}">
                <a16:creationId xmlns:a16="http://schemas.microsoft.com/office/drawing/2014/main" id="{3F8DE74B-B280-4B1A-9443-E9093AB94CBF}"/>
              </a:ext>
            </a:extLst>
          </p:cNvPr>
          <p:cNvSpPr txBox="1"/>
          <p:nvPr/>
        </p:nvSpPr>
        <p:spPr>
          <a:xfrm>
            <a:off x="8458198" y="2757856"/>
            <a:ext cx="3429001" cy="369332"/>
          </a:xfrm>
          <a:prstGeom prst="rect">
            <a:avLst/>
          </a:prstGeom>
          <a:noFill/>
        </p:spPr>
        <p:txBody>
          <a:bodyPr wrap="square" rtlCol="0">
            <a:spAutoFit/>
          </a:bodyPr>
          <a:lstStyle/>
          <a:p>
            <a:r>
              <a:rPr lang="fr-FR"/>
              <a:t>Analyse et répartition des besoins</a:t>
            </a:r>
          </a:p>
        </p:txBody>
      </p:sp>
      <p:cxnSp>
        <p:nvCxnSpPr>
          <p:cNvPr id="36" name="Connecteur droit avec flèche 35">
            <a:extLst>
              <a:ext uri="{FF2B5EF4-FFF2-40B4-BE49-F238E27FC236}">
                <a16:creationId xmlns:a16="http://schemas.microsoft.com/office/drawing/2014/main" id="{059F4B08-3E7B-493D-BD6D-E6DE95EFE7C0}"/>
              </a:ext>
            </a:extLst>
          </p:cNvPr>
          <p:cNvCxnSpPr/>
          <p:nvPr/>
        </p:nvCxnSpPr>
        <p:spPr>
          <a:xfrm>
            <a:off x="7298575" y="3844791"/>
            <a:ext cx="10695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14D4455E-9EB4-4193-9341-1B5354BB0106}"/>
              </a:ext>
            </a:extLst>
          </p:cNvPr>
          <p:cNvSpPr txBox="1"/>
          <p:nvPr/>
        </p:nvSpPr>
        <p:spPr>
          <a:xfrm>
            <a:off x="8628611" y="3660125"/>
            <a:ext cx="2261062" cy="369332"/>
          </a:xfrm>
          <a:prstGeom prst="rect">
            <a:avLst/>
          </a:prstGeom>
          <a:noFill/>
        </p:spPr>
        <p:txBody>
          <a:bodyPr wrap="square" rtlCol="0">
            <a:spAutoFit/>
          </a:bodyPr>
          <a:lstStyle/>
          <a:p>
            <a:r>
              <a:rPr lang="fr-FR"/>
              <a:t>Rapport au territoire</a:t>
            </a:r>
          </a:p>
        </p:txBody>
      </p:sp>
      <p:cxnSp>
        <p:nvCxnSpPr>
          <p:cNvPr id="39" name="Connecteur droit avec flèche 38">
            <a:extLst>
              <a:ext uri="{FF2B5EF4-FFF2-40B4-BE49-F238E27FC236}">
                <a16:creationId xmlns:a16="http://schemas.microsoft.com/office/drawing/2014/main" id="{D39071DA-E3E7-4A4C-B8F6-3F75E767B2A3}"/>
              </a:ext>
            </a:extLst>
          </p:cNvPr>
          <p:cNvCxnSpPr>
            <a:cxnSpLocks/>
          </p:cNvCxnSpPr>
          <p:nvPr/>
        </p:nvCxnSpPr>
        <p:spPr>
          <a:xfrm flipV="1">
            <a:off x="7550730" y="4634470"/>
            <a:ext cx="907468" cy="438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8D04D121-C96E-47E1-B808-A5FEFE6FD76A}"/>
              </a:ext>
            </a:extLst>
          </p:cNvPr>
          <p:cNvSpPr txBox="1"/>
          <p:nvPr/>
        </p:nvSpPr>
        <p:spPr>
          <a:xfrm>
            <a:off x="8628611" y="4518215"/>
            <a:ext cx="2776451" cy="369332"/>
          </a:xfrm>
          <a:prstGeom prst="rect">
            <a:avLst/>
          </a:prstGeom>
          <a:noFill/>
        </p:spPr>
        <p:txBody>
          <a:bodyPr wrap="square" rtlCol="0">
            <a:spAutoFit/>
          </a:bodyPr>
          <a:lstStyle/>
          <a:p>
            <a:r>
              <a:rPr lang="fr-FR"/>
              <a:t>Objet du réseau des MLCC</a:t>
            </a:r>
          </a:p>
        </p:txBody>
      </p:sp>
      <p:cxnSp>
        <p:nvCxnSpPr>
          <p:cNvPr id="42" name="Connecteur droit avec flèche 41">
            <a:extLst>
              <a:ext uri="{FF2B5EF4-FFF2-40B4-BE49-F238E27FC236}">
                <a16:creationId xmlns:a16="http://schemas.microsoft.com/office/drawing/2014/main" id="{7A019657-EF92-497F-A6E3-DA91638FE510}"/>
              </a:ext>
            </a:extLst>
          </p:cNvPr>
          <p:cNvCxnSpPr>
            <a:cxnSpLocks/>
          </p:cNvCxnSpPr>
          <p:nvPr/>
        </p:nvCxnSpPr>
        <p:spPr>
          <a:xfrm>
            <a:off x="4936376" y="3127188"/>
            <a:ext cx="1015537" cy="176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5B045692-8E16-412C-A177-2EA822C67A14}"/>
              </a:ext>
            </a:extLst>
          </p:cNvPr>
          <p:cNvSpPr txBox="1"/>
          <p:nvPr/>
        </p:nvSpPr>
        <p:spPr>
          <a:xfrm>
            <a:off x="6096000" y="4887884"/>
            <a:ext cx="1591890" cy="369332"/>
          </a:xfrm>
          <a:prstGeom prst="rect">
            <a:avLst/>
          </a:prstGeom>
          <a:noFill/>
        </p:spPr>
        <p:txBody>
          <a:bodyPr wrap="square" rtlCol="0">
            <a:spAutoFit/>
          </a:bodyPr>
          <a:lstStyle/>
          <a:p>
            <a:r>
              <a:rPr lang="fr-FR"/>
              <a:t>Conceptuelle</a:t>
            </a:r>
          </a:p>
        </p:txBody>
      </p:sp>
      <p:cxnSp>
        <p:nvCxnSpPr>
          <p:cNvPr id="47" name="Connecteur droit avec flèche 46">
            <a:extLst>
              <a:ext uri="{FF2B5EF4-FFF2-40B4-BE49-F238E27FC236}">
                <a16:creationId xmlns:a16="http://schemas.microsoft.com/office/drawing/2014/main" id="{C4B69EDB-E392-429D-833D-2ECEFE20D7AF}"/>
              </a:ext>
            </a:extLst>
          </p:cNvPr>
          <p:cNvCxnSpPr>
            <a:cxnSpLocks/>
            <a:endCxn id="48" idx="1"/>
          </p:cNvCxnSpPr>
          <p:nvPr/>
        </p:nvCxnSpPr>
        <p:spPr>
          <a:xfrm>
            <a:off x="7550730" y="5116393"/>
            <a:ext cx="1277385" cy="3254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A27BE6FB-D77F-4EE5-8798-CF0F130C878A}"/>
              </a:ext>
            </a:extLst>
          </p:cNvPr>
          <p:cNvSpPr txBox="1"/>
          <p:nvPr/>
        </p:nvSpPr>
        <p:spPr>
          <a:xfrm>
            <a:off x="8828115" y="5257216"/>
            <a:ext cx="1873137" cy="369332"/>
          </a:xfrm>
          <a:prstGeom prst="rect">
            <a:avLst/>
          </a:prstGeom>
          <a:noFill/>
        </p:spPr>
        <p:txBody>
          <a:bodyPr wrap="square" rtlCol="0">
            <a:spAutoFit/>
          </a:bodyPr>
          <a:lstStyle/>
          <a:p>
            <a:r>
              <a:rPr lang="fr-FR"/>
              <a:t>Echelle</a:t>
            </a:r>
          </a:p>
        </p:txBody>
      </p:sp>
      <p:sp>
        <p:nvSpPr>
          <p:cNvPr id="54" name="ZoneTexte 53">
            <a:extLst>
              <a:ext uri="{FF2B5EF4-FFF2-40B4-BE49-F238E27FC236}">
                <a16:creationId xmlns:a16="http://schemas.microsoft.com/office/drawing/2014/main" id="{D56F0DD8-BEE9-4406-9C67-79185FB0D7B3}"/>
              </a:ext>
            </a:extLst>
          </p:cNvPr>
          <p:cNvSpPr txBox="1"/>
          <p:nvPr/>
        </p:nvSpPr>
        <p:spPr>
          <a:xfrm>
            <a:off x="8828115" y="5868785"/>
            <a:ext cx="2776451" cy="646331"/>
          </a:xfrm>
          <a:prstGeom prst="rect">
            <a:avLst/>
          </a:prstGeom>
          <a:noFill/>
        </p:spPr>
        <p:txBody>
          <a:bodyPr wrap="square" rtlCol="0">
            <a:spAutoFit/>
          </a:bodyPr>
          <a:lstStyle/>
          <a:p>
            <a:r>
              <a:rPr lang="fr-FR"/>
              <a:t>Sens de l’organisation et de la gouvernance</a:t>
            </a:r>
          </a:p>
        </p:txBody>
      </p:sp>
      <p:cxnSp>
        <p:nvCxnSpPr>
          <p:cNvPr id="56" name="Connecteur droit avec flèche 55">
            <a:extLst>
              <a:ext uri="{FF2B5EF4-FFF2-40B4-BE49-F238E27FC236}">
                <a16:creationId xmlns:a16="http://schemas.microsoft.com/office/drawing/2014/main" id="{DA87A406-5E34-4022-8EB9-A03455DB2B8F}"/>
              </a:ext>
            </a:extLst>
          </p:cNvPr>
          <p:cNvCxnSpPr>
            <a:cxnSpLocks/>
            <a:endCxn id="54" idx="1"/>
          </p:cNvCxnSpPr>
          <p:nvPr/>
        </p:nvCxnSpPr>
        <p:spPr>
          <a:xfrm>
            <a:off x="7550730" y="5257216"/>
            <a:ext cx="1277385" cy="934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par>
                                <p:cTn id="34" presetID="10" presetClass="entr" presetSubtype="0"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10"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par>
                                <p:cTn id="43" presetID="10"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fade">
                                      <p:cBhvr>
                                        <p:cTn id="48" dur="500"/>
                                        <p:tgtEl>
                                          <p:spTgt spid="29"/>
                                        </p:tgtEl>
                                      </p:cBhvr>
                                    </p:animEffect>
                                  </p:childTnLst>
                                </p:cTn>
                              </p:par>
                              <p:par>
                                <p:cTn id="49" presetID="10" presetClass="entr" presetSubtype="0"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500"/>
                                        <p:tgtEl>
                                          <p:spTgt spid="3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fade">
                                      <p:cBhvr>
                                        <p:cTn id="54" dur="500"/>
                                        <p:tgtEl>
                                          <p:spTgt spid="34"/>
                                        </p:tgtEl>
                                      </p:cBhvr>
                                    </p:animEffect>
                                  </p:childTnLst>
                                </p:cTn>
                              </p:par>
                              <p:par>
                                <p:cTn id="55" presetID="10" presetClass="entr" presetSubtype="0"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fade">
                                      <p:cBhvr>
                                        <p:cTn id="57" dur="500"/>
                                        <p:tgtEl>
                                          <p:spTgt spid="3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500"/>
                                        <p:tgtEl>
                                          <p:spTgt spid="37"/>
                                        </p:tgtEl>
                                      </p:cBhvr>
                                    </p:animEffect>
                                  </p:childTnLst>
                                </p:cTn>
                              </p:par>
                              <p:par>
                                <p:cTn id="61" presetID="10" presetClass="entr" presetSubtype="0" fill="hold" nodeType="with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fade">
                                      <p:cBhvr>
                                        <p:cTn id="63" dur="500"/>
                                        <p:tgtEl>
                                          <p:spTgt spid="3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0"/>
                                        </p:tgtEl>
                                        <p:attrNameLst>
                                          <p:attrName>style.visibility</p:attrName>
                                        </p:attrNameLst>
                                      </p:cBhvr>
                                      <p:to>
                                        <p:strVal val="visible"/>
                                      </p:to>
                                    </p:set>
                                    <p:animEffect transition="in" filter="fade">
                                      <p:cBhvr>
                                        <p:cTn id="66" dur="500"/>
                                        <p:tgtEl>
                                          <p:spTgt spid="40"/>
                                        </p:tgtEl>
                                      </p:cBhvr>
                                    </p:animEffect>
                                  </p:childTnLst>
                                </p:cTn>
                              </p:par>
                              <p:par>
                                <p:cTn id="67" presetID="10" presetClass="entr" presetSubtype="0" fill="hold"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fade">
                                      <p:cBhvr>
                                        <p:cTn id="69" dur="500"/>
                                        <p:tgtEl>
                                          <p:spTgt spid="4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500"/>
                                        <p:tgtEl>
                                          <p:spTgt spid="44"/>
                                        </p:tgtEl>
                                      </p:cBhvr>
                                    </p:animEffect>
                                  </p:childTnLst>
                                </p:cTn>
                              </p:par>
                              <p:par>
                                <p:cTn id="73" presetID="10" presetClass="entr" presetSubtype="0" fill="hold" nodeType="with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fade">
                                      <p:cBhvr>
                                        <p:cTn id="75" dur="500"/>
                                        <p:tgtEl>
                                          <p:spTgt spid="47"/>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fade">
                                      <p:cBhvr>
                                        <p:cTn id="78" dur="500"/>
                                        <p:tgtEl>
                                          <p:spTgt spid="48"/>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fade">
                                      <p:cBhvr>
                                        <p:cTn id="81" dur="500"/>
                                        <p:tgtEl>
                                          <p:spTgt spid="54"/>
                                        </p:tgtEl>
                                      </p:cBhvr>
                                    </p:animEffect>
                                  </p:childTnLst>
                                </p:cTn>
                              </p:par>
                              <p:par>
                                <p:cTn id="82" presetID="10" presetClass="entr" presetSubtype="0" fill="hold" nodeType="withEffect">
                                  <p:stCondLst>
                                    <p:cond delay="0"/>
                                  </p:stCondLst>
                                  <p:childTnLst>
                                    <p:set>
                                      <p:cBhvr>
                                        <p:cTn id="83" dur="1" fill="hold">
                                          <p:stCondLst>
                                            <p:cond delay="0"/>
                                          </p:stCondLst>
                                        </p:cTn>
                                        <p:tgtEl>
                                          <p:spTgt spid="56"/>
                                        </p:tgtEl>
                                        <p:attrNameLst>
                                          <p:attrName>style.visibility</p:attrName>
                                        </p:attrNameLst>
                                      </p:cBhvr>
                                      <p:to>
                                        <p:strVal val="visible"/>
                                      </p:to>
                                    </p:set>
                                    <p:animEffect transition="in" filter="fade">
                                      <p:cBhvr>
                                        <p:cTn id="84"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15" grpId="0"/>
      <p:bldP spid="17" grpId="0"/>
      <p:bldP spid="18" grpId="0"/>
      <p:bldP spid="25" grpId="0"/>
      <p:bldP spid="34" grpId="0"/>
      <p:bldP spid="37" grpId="0"/>
      <p:bldP spid="40" grpId="0"/>
      <p:bldP spid="44" grpId="0"/>
      <p:bldP spid="48" grpId="0"/>
      <p:bldP spid="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1F4E69-3A86-4FFD-ACFB-AD22559C79ED}"/>
              </a:ext>
            </a:extLst>
          </p:cNvPr>
          <p:cNvSpPr>
            <a:spLocks noGrp="1"/>
          </p:cNvSpPr>
          <p:nvPr>
            <p:ph type="title"/>
          </p:nvPr>
        </p:nvSpPr>
        <p:spPr/>
        <p:txBody>
          <a:bodyPr/>
          <a:lstStyle/>
          <a:p>
            <a:r>
              <a:rPr lang="fr-FR"/>
              <a:t>Sur quelles bases poser un découpage?</a:t>
            </a:r>
          </a:p>
        </p:txBody>
      </p:sp>
      <p:graphicFrame>
        <p:nvGraphicFramePr>
          <p:cNvPr id="4" name="Espace réservé du contenu 3">
            <a:extLst>
              <a:ext uri="{FF2B5EF4-FFF2-40B4-BE49-F238E27FC236}">
                <a16:creationId xmlns:a16="http://schemas.microsoft.com/office/drawing/2014/main" id="{12C0F533-0DE3-4C38-B78C-09858C65B332}"/>
              </a:ext>
            </a:extLst>
          </p:cNvPr>
          <p:cNvGraphicFramePr>
            <a:graphicFrameLocks noGrp="1"/>
          </p:cNvGraphicFramePr>
          <p:nvPr>
            <p:ph idx="1"/>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517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06036C2F-4ABE-4907-B323-B9913CC077F7}"/>
              </a:ext>
            </a:extLst>
          </p:cNvPr>
          <p:cNvGraphicFramePr>
            <a:graphicFrameLocks noGrp="1"/>
          </p:cNvGraphicFramePr>
          <p:nvPr>
            <p:extLst>
              <p:ext uri="{D42A27DB-BD31-4B8C-83A1-F6EECF244321}">
                <p14:modId xmlns:p14="http://schemas.microsoft.com/office/powerpoint/2010/main" val="2879170475"/>
              </p:ext>
            </p:extLst>
          </p:nvPr>
        </p:nvGraphicFramePr>
        <p:xfrm>
          <a:off x="2668608" y="110169"/>
          <a:ext cx="4977098" cy="6268598"/>
        </p:xfrm>
        <a:graphic>
          <a:graphicData uri="http://schemas.openxmlformats.org/drawingml/2006/table">
            <a:tbl>
              <a:tblPr firstRow="1" firstCol="1" bandRow="1">
                <a:tableStyleId>{5C22544A-7EE6-4342-B048-85BDC9FD1C3A}</a:tableStyleId>
              </a:tblPr>
              <a:tblGrid>
                <a:gridCol w="1224071">
                  <a:extLst>
                    <a:ext uri="{9D8B030D-6E8A-4147-A177-3AD203B41FA5}">
                      <a16:colId xmlns:a16="http://schemas.microsoft.com/office/drawing/2014/main" val="3023956149"/>
                    </a:ext>
                  </a:extLst>
                </a:gridCol>
                <a:gridCol w="851527">
                  <a:extLst>
                    <a:ext uri="{9D8B030D-6E8A-4147-A177-3AD203B41FA5}">
                      <a16:colId xmlns:a16="http://schemas.microsoft.com/office/drawing/2014/main" val="1645888037"/>
                    </a:ext>
                  </a:extLst>
                </a:gridCol>
                <a:gridCol w="983593">
                  <a:extLst>
                    <a:ext uri="{9D8B030D-6E8A-4147-A177-3AD203B41FA5}">
                      <a16:colId xmlns:a16="http://schemas.microsoft.com/office/drawing/2014/main" val="1499478711"/>
                    </a:ext>
                  </a:extLst>
                </a:gridCol>
                <a:gridCol w="974394">
                  <a:extLst>
                    <a:ext uri="{9D8B030D-6E8A-4147-A177-3AD203B41FA5}">
                      <a16:colId xmlns:a16="http://schemas.microsoft.com/office/drawing/2014/main" val="1085137734"/>
                    </a:ext>
                  </a:extLst>
                </a:gridCol>
                <a:gridCol w="943513">
                  <a:extLst>
                    <a:ext uri="{9D8B030D-6E8A-4147-A177-3AD203B41FA5}">
                      <a16:colId xmlns:a16="http://schemas.microsoft.com/office/drawing/2014/main" val="3806456900"/>
                    </a:ext>
                  </a:extLst>
                </a:gridCol>
              </a:tblGrid>
              <a:tr h="1099858">
                <a:tc>
                  <a:txBody>
                    <a:bodyPr/>
                    <a:lstStyle/>
                    <a:p>
                      <a:pPr>
                        <a:lnSpc>
                          <a:spcPct val="107000"/>
                        </a:lnSpc>
                        <a:spcAft>
                          <a:spcPts val="800"/>
                        </a:spcAft>
                      </a:pPr>
                      <a:r>
                        <a:rPr lang="fr-FR" sz="700">
                          <a:effectLst/>
                        </a:rPr>
                        <a:t>Echelle</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20 kms (petits territoires)</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60 kms</a:t>
                      </a:r>
                    </a:p>
                    <a:p>
                      <a:pPr>
                        <a:lnSpc>
                          <a:spcPct val="107000"/>
                        </a:lnSpc>
                        <a:spcAft>
                          <a:spcPts val="800"/>
                        </a:spcAft>
                      </a:pPr>
                      <a:r>
                        <a:rPr lang="fr-FR" sz="700">
                          <a:effectLst/>
                        </a:rPr>
                        <a:t>(Territoire conventionnel de monnaie locale)</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100 kms</a:t>
                      </a:r>
                    </a:p>
                    <a:p>
                      <a:pPr>
                        <a:lnSpc>
                          <a:spcPct val="107000"/>
                        </a:lnSpc>
                        <a:spcAft>
                          <a:spcPts val="800"/>
                        </a:spcAft>
                      </a:pPr>
                      <a:r>
                        <a:rPr lang="fr-FR" sz="700">
                          <a:effectLst/>
                        </a:rPr>
                        <a:t>Multi-départements</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200kms</a:t>
                      </a:r>
                    </a:p>
                    <a:p>
                      <a:pPr>
                        <a:lnSpc>
                          <a:spcPct val="107000"/>
                        </a:lnSpc>
                        <a:spcAft>
                          <a:spcPts val="800"/>
                        </a:spcAft>
                      </a:pPr>
                      <a:r>
                        <a:rPr lang="fr-FR" sz="700">
                          <a:effectLst/>
                        </a:rPr>
                        <a:t>Territoire régional</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2557830781"/>
                  </a:ext>
                </a:extLst>
              </a:tr>
              <a:tr h="368015">
                <a:tc>
                  <a:txBody>
                    <a:bodyPr/>
                    <a:lstStyle/>
                    <a:p>
                      <a:pPr>
                        <a:lnSpc>
                          <a:spcPct val="107000"/>
                        </a:lnSpc>
                        <a:spcAft>
                          <a:spcPts val="800"/>
                        </a:spcAft>
                      </a:pPr>
                      <a:r>
                        <a:rPr lang="fr-FR" sz="700">
                          <a:effectLst/>
                        </a:rPr>
                        <a:t>Développement territorial</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1704418859"/>
                  </a:ext>
                </a:extLst>
              </a:tr>
              <a:tr h="556155">
                <a:tc>
                  <a:txBody>
                    <a:bodyPr/>
                    <a:lstStyle/>
                    <a:p>
                      <a:pPr>
                        <a:lnSpc>
                          <a:spcPct val="107000"/>
                        </a:lnSpc>
                        <a:spcAft>
                          <a:spcPts val="800"/>
                        </a:spcAft>
                      </a:pPr>
                      <a:r>
                        <a:rPr lang="fr-FR" sz="700">
                          <a:effectLst/>
                        </a:rPr>
                        <a:t>Méthodologies organisationnelles</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96039611"/>
                  </a:ext>
                </a:extLst>
              </a:tr>
              <a:tr h="368015">
                <a:tc>
                  <a:txBody>
                    <a:bodyPr/>
                    <a:lstStyle/>
                    <a:p>
                      <a:pPr>
                        <a:lnSpc>
                          <a:spcPct val="107000"/>
                        </a:lnSpc>
                        <a:spcAft>
                          <a:spcPts val="800"/>
                        </a:spcAft>
                      </a:pPr>
                      <a:r>
                        <a:rPr lang="fr-FR" sz="700">
                          <a:effectLst/>
                        </a:rPr>
                        <a:t>Recherche de financement</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1662357158"/>
                  </a:ext>
                </a:extLst>
              </a:tr>
              <a:tr h="556155">
                <a:tc>
                  <a:txBody>
                    <a:bodyPr/>
                    <a:lstStyle/>
                    <a:p>
                      <a:pPr>
                        <a:lnSpc>
                          <a:spcPct val="107000"/>
                        </a:lnSpc>
                        <a:spcAft>
                          <a:spcPts val="800"/>
                        </a:spcAft>
                      </a:pPr>
                      <a:r>
                        <a:rPr lang="fr-FR" sz="700">
                          <a:effectLst/>
                        </a:rPr>
                        <a:t>Fonds de développement commun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1280317599"/>
                  </a:ext>
                </a:extLst>
              </a:tr>
              <a:tr h="368015">
                <a:tc>
                  <a:txBody>
                    <a:bodyPr/>
                    <a:lstStyle/>
                    <a:p>
                      <a:pPr>
                        <a:lnSpc>
                          <a:spcPct val="107000"/>
                        </a:lnSpc>
                        <a:spcAft>
                          <a:spcPts val="800"/>
                        </a:spcAft>
                      </a:pPr>
                      <a:r>
                        <a:rPr lang="fr-FR" sz="700">
                          <a:effectLst/>
                        </a:rPr>
                        <a:t>Communication globale (MLCC)</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2556906790"/>
                  </a:ext>
                </a:extLst>
              </a:tr>
              <a:tr h="556155">
                <a:tc>
                  <a:txBody>
                    <a:bodyPr/>
                    <a:lstStyle/>
                    <a:p>
                      <a:pPr>
                        <a:lnSpc>
                          <a:spcPct val="107000"/>
                        </a:lnSpc>
                        <a:spcAft>
                          <a:spcPts val="800"/>
                        </a:spcAft>
                      </a:pPr>
                      <a:r>
                        <a:rPr lang="fr-FR" sz="700">
                          <a:effectLst/>
                        </a:rPr>
                        <a:t>Communication locale/ Evénementiel</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2268986498"/>
                  </a:ext>
                </a:extLst>
              </a:tr>
              <a:tr h="556155">
                <a:tc>
                  <a:txBody>
                    <a:bodyPr/>
                    <a:lstStyle/>
                    <a:p>
                      <a:pPr>
                        <a:lnSpc>
                          <a:spcPct val="107000"/>
                        </a:lnSpc>
                        <a:spcAft>
                          <a:spcPts val="800"/>
                        </a:spcAft>
                      </a:pPr>
                      <a:r>
                        <a:rPr lang="fr-FR" sz="700">
                          <a:effectLst/>
                        </a:rPr>
                        <a:t>Aménagement physique des MLCC</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717834568"/>
                  </a:ext>
                </a:extLst>
              </a:tr>
              <a:tr h="368015">
                <a:tc>
                  <a:txBody>
                    <a:bodyPr/>
                    <a:lstStyle/>
                    <a:p>
                      <a:pPr>
                        <a:lnSpc>
                          <a:spcPct val="107000"/>
                        </a:lnSpc>
                        <a:spcAft>
                          <a:spcPts val="800"/>
                        </a:spcAft>
                      </a:pPr>
                      <a:r>
                        <a:rPr lang="fr-FR" sz="700">
                          <a:effectLst/>
                        </a:rPr>
                        <a:t>Création d’activités</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3309534927"/>
                  </a:ext>
                </a:extLst>
              </a:tr>
              <a:tr h="368015">
                <a:tc>
                  <a:txBody>
                    <a:bodyPr/>
                    <a:lstStyle/>
                    <a:p>
                      <a:pPr>
                        <a:lnSpc>
                          <a:spcPct val="107000"/>
                        </a:lnSpc>
                        <a:spcAft>
                          <a:spcPts val="800"/>
                        </a:spcAft>
                      </a:pPr>
                      <a:r>
                        <a:rPr lang="fr-FR" sz="700">
                          <a:effectLst/>
                        </a:rPr>
                        <a:t>Changement de pratiques</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1563304554"/>
                  </a:ext>
                </a:extLst>
              </a:tr>
              <a:tr h="368015">
                <a:tc>
                  <a:txBody>
                    <a:bodyPr/>
                    <a:lstStyle/>
                    <a:p>
                      <a:pPr>
                        <a:lnSpc>
                          <a:spcPct val="107000"/>
                        </a:lnSpc>
                        <a:spcAft>
                          <a:spcPts val="800"/>
                        </a:spcAft>
                      </a:pPr>
                      <a:r>
                        <a:rPr lang="fr-FR" sz="700">
                          <a:effectLst/>
                        </a:rPr>
                        <a:t>Fonds de garantie commun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1872373444"/>
                  </a:ext>
                </a:extLst>
              </a:tr>
              <a:tr h="368015">
                <a:tc>
                  <a:txBody>
                    <a:bodyPr/>
                    <a:lstStyle/>
                    <a:p>
                      <a:pPr>
                        <a:lnSpc>
                          <a:spcPct val="107000"/>
                        </a:lnSpc>
                        <a:spcAft>
                          <a:spcPts val="800"/>
                        </a:spcAft>
                      </a:pPr>
                      <a:r>
                        <a:rPr lang="fr-FR" sz="700">
                          <a:effectLst/>
                        </a:rPr>
                        <a:t>Gestion/comptabilité</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2238643722"/>
                  </a:ext>
                </a:extLst>
              </a:tr>
              <a:tr h="368015">
                <a:tc>
                  <a:txBody>
                    <a:bodyPr/>
                    <a:lstStyle/>
                    <a:p>
                      <a:pPr>
                        <a:lnSpc>
                          <a:spcPct val="107000"/>
                        </a:lnSpc>
                        <a:spcAft>
                          <a:spcPts val="800"/>
                        </a:spcAft>
                      </a:pPr>
                      <a:r>
                        <a:rPr lang="fr-FR" sz="700">
                          <a:effectLst/>
                        </a:rPr>
                        <a:t>Recherche/Formation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tc>
                  <a:txBody>
                    <a:bodyPr/>
                    <a:lstStyle/>
                    <a:p>
                      <a:pPr>
                        <a:lnSpc>
                          <a:spcPct val="107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14" marR="43614" marT="0" marB="0"/>
                </a:tc>
                <a:extLst>
                  <a:ext uri="{0D108BD9-81ED-4DB2-BD59-A6C34878D82A}">
                    <a16:rowId xmlns:a16="http://schemas.microsoft.com/office/drawing/2014/main" val="17775316"/>
                  </a:ext>
                </a:extLst>
              </a:tr>
            </a:tbl>
          </a:graphicData>
        </a:graphic>
      </p:graphicFrame>
      <p:sp>
        <p:nvSpPr>
          <p:cNvPr id="5" name="ZoneTexte 4">
            <a:extLst>
              <a:ext uri="{FF2B5EF4-FFF2-40B4-BE49-F238E27FC236}">
                <a16:creationId xmlns:a16="http://schemas.microsoft.com/office/drawing/2014/main" id="{E4C96084-FE14-4B93-84C8-CEF6AFB2D214}"/>
              </a:ext>
            </a:extLst>
          </p:cNvPr>
          <p:cNvSpPr txBox="1"/>
          <p:nvPr/>
        </p:nvSpPr>
        <p:spPr>
          <a:xfrm>
            <a:off x="242371" y="837282"/>
            <a:ext cx="2137272" cy="2308324"/>
          </a:xfrm>
          <a:prstGeom prst="rect">
            <a:avLst/>
          </a:prstGeom>
          <a:noFill/>
        </p:spPr>
        <p:txBody>
          <a:bodyPr wrap="square" rtlCol="0">
            <a:spAutoFit/>
          </a:bodyPr>
          <a:lstStyle/>
          <a:p>
            <a:r>
              <a:rPr lang="fr-FR" sz="1800">
                <a:effectLst/>
                <a:latin typeface="Calibri" panose="020F0502020204030204" pitchFamily="34" charset="0"/>
                <a:ea typeface="Calibri" panose="020F0502020204030204" pitchFamily="34" charset="0"/>
                <a:cs typeface="Times New Roman" panose="02020603050405020304" pitchFamily="18" charset="0"/>
              </a:rPr>
              <a:t>Quels sont pour vous les domaines prioritaires de la gestion et du développement des monnaies locales qui peuvent-être mises en commun?</a:t>
            </a:r>
          </a:p>
        </p:txBody>
      </p:sp>
    </p:spTree>
    <p:extLst>
      <p:ext uri="{BB962C8B-B14F-4D97-AF65-F5344CB8AC3E}">
        <p14:creationId xmlns:p14="http://schemas.microsoft.com/office/powerpoint/2010/main" val="309762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42CBC9-C781-4BD9-9D2E-409E79D94877}"/>
              </a:ext>
            </a:extLst>
          </p:cNvPr>
          <p:cNvSpPr>
            <a:spLocks noGrp="1"/>
          </p:cNvSpPr>
          <p:nvPr>
            <p:ph type="ctrTitle"/>
          </p:nvPr>
        </p:nvSpPr>
        <p:spPr/>
        <p:txBody>
          <a:bodyPr/>
          <a:lstStyle/>
          <a:p>
            <a:r>
              <a:rPr lang="fr-FR"/>
              <a:t>Territoire et organisation territoriale</a:t>
            </a:r>
          </a:p>
        </p:txBody>
      </p:sp>
      <p:sp>
        <p:nvSpPr>
          <p:cNvPr id="3" name="Sous-titre 2">
            <a:extLst>
              <a:ext uri="{FF2B5EF4-FFF2-40B4-BE49-F238E27FC236}">
                <a16:creationId xmlns:a16="http://schemas.microsoft.com/office/drawing/2014/main" id="{E950302C-4CE3-4684-918A-A195741794E4}"/>
              </a:ext>
            </a:extLst>
          </p:cNvPr>
          <p:cNvSpPr>
            <a:spLocks noGrp="1"/>
          </p:cNvSpPr>
          <p:nvPr>
            <p:ph type="subTitle" idx="1"/>
          </p:nvPr>
        </p:nvSpPr>
        <p:spPr/>
        <p:txBody>
          <a:bodyPr/>
          <a:lstStyle/>
          <a:p>
            <a:r>
              <a:rPr lang="fr-FR"/>
              <a:t>Affiner le projet de relocalisation</a:t>
            </a:r>
          </a:p>
        </p:txBody>
      </p:sp>
    </p:spTree>
    <p:extLst>
      <p:ext uri="{BB962C8B-B14F-4D97-AF65-F5344CB8AC3E}">
        <p14:creationId xmlns:p14="http://schemas.microsoft.com/office/powerpoint/2010/main" val="228580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TM03457452[[fn=Céleste]]</Template>
  <TotalTime>25</TotalTime>
  <Words>2057</Words>
  <Application>Microsoft Office PowerPoint</Application>
  <PresentationFormat>Grand écran</PresentationFormat>
  <Paragraphs>324</Paragraphs>
  <Slides>14</Slides>
  <Notes>11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Calibri Light</vt:lpstr>
      <vt:lpstr>Céleste</vt:lpstr>
      <vt:lpstr>Les monnaies locales complémentaires</vt:lpstr>
      <vt:lpstr>Présentation PowerPoint</vt:lpstr>
      <vt:lpstr>Commençons par les concepts</vt:lpstr>
      <vt:lpstr>Territoire et projet</vt:lpstr>
      <vt:lpstr>Découper le territoire national?</vt:lpstr>
      <vt:lpstr>Comment?</vt:lpstr>
      <vt:lpstr>Sur quelles bases poser un découpage?</vt:lpstr>
      <vt:lpstr>Présentation PowerPoint</vt:lpstr>
      <vt:lpstr>Territoire et organisation territoriale</vt:lpstr>
      <vt:lpstr>Territoire et projet</vt:lpstr>
      <vt:lpstr>Construction territoriale</vt:lpstr>
      <vt:lpstr>Echelles: coopération ou organisation?</vt:lpstr>
      <vt:lpstr>Échelle d’intervention et coopération</vt:lpstr>
      <vt:lpstr>Les besoins organisent les niveaux d’action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monnaies locales complémentaires</dc:title>
  <dc:creator>c</dc:creator>
  <cp:lastModifiedBy>c</cp:lastModifiedBy>
  <cp:revision>46</cp:revision>
  <dcterms:created xsi:type="dcterms:W3CDTF">2020-10-29T02:04:35Z</dcterms:created>
  <dcterms:modified xsi:type="dcterms:W3CDTF">2020-12-13T17:18:35Z</dcterms:modified>
</cp:coreProperties>
</file>